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sldIdLst>
    <p:sldId id="256" r:id="rId3"/>
    <p:sldId id="258" r:id="rId4"/>
    <p:sldId id="259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7" r:id="rId29"/>
    <p:sldId id="288" r:id="rId30"/>
    <p:sldId id="289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5182" autoAdjust="0"/>
    <p:restoredTop sz="94737" autoAdjust="0"/>
  </p:normalViewPr>
  <p:slideViewPr>
    <p:cSldViewPr>
      <p:cViewPr>
        <p:scale>
          <a:sx n="100" d="100"/>
          <a:sy n="100" d="100"/>
        </p:scale>
        <p:origin x="-7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0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52400"/>
            <a:ext cx="215265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152400"/>
            <a:ext cx="6305550" cy="5973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B7F1BA-D67F-4C9B-A45C-B616BB130228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3CC7D5-AADD-49FA-8209-475AB0712B2E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95FBA0-85FA-41DD-A1DD-482288AB0F1B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D4C019-37C7-4484-AE0D-6330E9A36984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8772D2-7AE8-4A93-AA45-9019B250B68F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ABEF5F-8FA6-440F-B410-7B1ED1EF4D37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BF0D79-5E21-4B51-83BC-01370C6300A1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8660489-68D3-439A-9BFF-659C217B7CE4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00AD57-2CF4-4544-96CA-35FCAB7A7A6B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F2CABE-9980-4043-AA6F-5024EEE23119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D79B778-9B5B-44B4-90AA-9D0DD5F65344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C:\Documents and Settings\h3ecgjab\Desktop\20110902 Mark H\IMG_5816.JPG"/>
          <p:cNvPicPr>
            <a:picLocks noChangeAspect="1" noChangeArrowheads="1"/>
          </p:cNvPicPr>
          <p:nvPr userDrawn="1"/>
        </p:nvPicPr>
        <p:blipFill>
          <a:blip r:embed="rId13" cstate="print"/>
          <a:srcRect t="-79"/>
          <a:stretch>
            <a:fillRect/>
          </a:stretch>
        </p:blipFill>
        <p:spPr bwMode="auto">
          <a:xfrm>
            <a:off x="4038600" y="3429000"/>
            <a:ext cx="5583865" cy="3918447"/>
          </a:xfrm>
          <a:prstGeom prst="rect">
            <a:avLst/>
          </a:prstGeom>
          <a:noFill/>
        </p:spPr>
      </p:pic>
      <p:pic>
        <p:nvPicPr>
          <p:cNvPr id="14" name="Picture 3" descr="Tremie-ing Concrete into an Excavated Panel for the PCEW"/>
          <p:cNvPicPr>
            <a:picLocks noChangeAspect="1" noChangeArrowheads="1"/>
          </p:cNvPicPr>
          <p:nvPr userDrawn="1"/>
        </p:nvPicPr>
        <p:blipFill>
          <a:blip r:embed="rId14" cstate="print"/>
          <a:srcRect b="7500"/>
          <a:stretch>
            <a:fillRect/>
          </a:stretch>
        </p:blipFill>
        <p:spPr bwMode="auto">
          <a:xfrm>
            <a:off x="4953000" y="1066800"/>
            <a:ext cx="4191000" cy="2907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reeform 12"/>
          <p:cNvSpPr/>
          <p:nvPr userDrawn="1"/>
        </p:nvSpPr>
        <p:spPr>
          <a:xfrm>
            <a:off x="0" y="-7258"/>
            <a:ext cx="9129486" cy="6894286"/>
          </a:xfrm>
          <a:custGeom>
            <a:avLst/>
            <a:gdLst>
              <a:gd name="connsiteX0" fmla="*/ 0 w 9129486"/>
              <a:gd name="connsiteY0" fmla="*/ 0 h 6894286"/>
              <a:gd name="connsiteX1" fmla="*/ 9129486 w 9129486"/>
              <a:gd name="connsiteY1" fmla="*/ 0 h 6894286"/>
              <a:gd name="connsiteX2" fmla="*/ 9129486 w 9129486"/>
              <a:gd name="connsiteY2" fmla="*/ 1669143 h 6894286"/>
              <a:gd name="connsiteX3" fmla="*/ 8824686 w 9129486"/>
              <a:gd name="connsiteY3" fmla="*/ 1669143 h 6894286"/>
              <a:gd name="connsiteX4" fmla="*/ 8432800 w 9129486"/>
              <a:gd name="connsiteY4" fmla="*/ 1683657 h 6894286"/>
              <a:gd name="connsiteX5" fmla="*/ 8026400 w 9129486"/>
              <a:gd name="connsiteY5" fmla="*/ 1756229 h 6894286"/>
              <a:gd name="connsiteX6" fmla="*/ 7649029 w 9129486"/>
              <a:gd name="connsiteY6" fmla="*/ 1872343 h 6894286"/>
              <a:gd name="connsiteX7" fmla="*/ 7097486 w 9129486"/>
              <a:gd name="connsiteY7" fmla="*/ 2061029 h 6894286"/>
              <a:gd name="connsiteX8" fmla="*/ 6647543 w 9129486"/>
              <a:gd name="connsiteY8" fmla="*/ 2278743 h 6894286"/>
              <a:gd name="connsiteX9" fmla="*/ 6313714 w 9129486"/>
              <a:gd name="connsiteY9" fmla="*/ 2496457 h 6894286"/>
              <a:gd name="connsiteX10" fmla="*/ 5892800 w 9129486"/>
              <a:gd name="connsiteY10" fmla="*/ 2844800 h 6894286"/>
              <a:gd name="connsiteX11" fmla="*/ 5457371 w 9129486"/>
              <a:gd name="connsiteY11" fmla="*/ 3251200 h 6894286"/>
              <a:gd name="connsiteX12" fmla="*/ 5138057 w 9129486"/>
              <a:gd name="connsiteY12" fmla="*/ 3628571 h 6894286"/>
              <a:gd name="connsiteX13" fmla="*/ 4804229 w 9129486"/>
              <a:gd name="connsiteY13" fmla="*/ 4107543 h 6894286"/>
              <a:gd name="connsiteX14" fmla="*/ 4542971 w 9129486"/>
              <a:gd name="connsiteY14" fmla="*/ 4601029 h 6894286"/>
              <a:gd name="connsiteX15" fmla="*/ 4296229 w 9129486"/>
              <a:gd name="connsiteY15" fmla="*/ 5210629 h 6894286"/>
              <a:gd name="connsiteX16" fmla="*/ 4136571 w 9129486"/>
              <a:gd name="connsiteY16" fmla="*/ 5820229 h 6894286"/>
              <a:gd name="connsiteX17" fmla="*/ 4064000 w 9129486"/>
              <a:gd name="connsiteY17" fmla="*/ 6299200 h 6894286"/>
              <a:gd name="connsiteX18" fmla="*/ 4020457 w 9129486"/>
              <a:gd name="connsiteY18" fmla="*/ 6894286 h 6894286"/>
              <a:gd name="connsiteX19" fmla="*/ 0 w 9129486"/>
              <a:gd name="connsiteY19" fmla="*/ 6865257 h 6894286"/>
              <a:gd name="connsiteX20" fmla="*/ 0 w 9129486"/>
              <a:gd name="connsiteY20" fmla="*/ 0 h 689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29486" h="6894286">
                <a:moveTo>
                  <a:pt x="0" y="0"/>
                </a:moveTo>
                <a:lnTo>
                  <a:pt x="9129486" y="0"/>
                </a:lnTo>
                <a:lnTo>
                  <a:pt x="9129486" y="1669143"/>
                </a:lnTo>
                <a:lnTo>
                  <a:pt x="8824686" y="1669143"/>
                </a:lnTo>
                <a:lnTo>
                  <a:pt x="8432800" y="1683657"/>
                </a:lnTo>
                <a:lnTo>
                  <a:pt x="8026400" y="1756229"/>
                </a:lnTo>
                <a:lnTo>
                  <a:pt x="7649029" y="1872343"/>
                </a:lnTo>
                <a:lnTo>
                  <a:pt x="7097486" y="2061029"/>
                </a:lnTo>
                <a:lnTo>
                  <a:pt x="6647543" y="2278743"/>
                </a:lnTo>
                <a:lnTo>
                  <a:pt x="6313714" y="2496457"/>
                </a:lnTo>
                <a:lnTo>
                  <a:pt x="5892800" y="2844800"/>
                </a:lnTo>
                <a:lnTo>
                  <a:pt x="5457371" y="3251200"/>
                </a:lnTo>
                <a:lnTo>
                  <a:pt x="5138057" y="3628571"/>
                </a:lnTo>
                <a:lnTo>
                  <a:pt x="4804229" y="4107543"/>
                </a:lnTo>
                <a:lnTo>
                  <a:pt x="4542971" y="4601029"/>
                </a:lnTo>
                <a:lnTo>
                  <a:pt x="4296229" y="5210629"/>
                </a:lnTo>
                <a:lnTo>
                  <a:pt x="4136571" y="5820229"/>
                </a:lnTo>
                <a:lnTo>
                  <a:pt x="4064000" y="6299200"/>
                </a:lnTo>
                <a:lnTo>
                  <a:pt x="4020457" y="6894286"/>
                </a:lnTo>
                <a:lnTo>
                  <a:pt x="0" y="686525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USACE_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8600" y="5081588"/>
            <a:ext cx="1371600" cy="938213"/>
          </a:xfrm>
          <a:prstGeom prst="rect">
            <a:avLst/>
          </a:prstGeom>
          <a:noFill/>
        </p:spPr>
      </p:pic>
      <p:sp>
        <p:nvSpPr>
          <p:cNvPr id="1043" name="Line 19"/>
          <p:cNvSpPr>
            <a:spLocks noChangeShapeType="1"/>
          </p:cNvSpPr>
          <p:nvPr/>
        </p:nvSpPr>
        <p:spPr bwMode="auto">
          <a:xfrm>
            <a:off x="4876800" y="3962400"/>
            <a:ext cx="4114800" cy="0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152400"/>
            <a:ext cx="632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PRESENTATION TITLE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136525" y="6096000"/>
            <a:ext cx="2454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200" b="1" dirty="0" smtClean="0"/>
              <a:t>Corps </a:t>
            </a:r>
            <a:r>
              <a:rPr lang="en-US" sz="1200" b="1" dirty="0"/>
              <a:t>of Engineers</a:t>
            </a:r>
          </a:p>
          <a:p>
            <a:r>
              <a:rPr lang="en-US" b="1" dirty="0"/>
              <a:t>BUILDING STRONG</a:t>
            </a:r>
            <a:r>
              <a:rPr lang="en-US" sz="1400" b="1" baseline="-25000" dirty="0"/>
              <a:t>®</a:t>
            </a:r>
          </a:p>
        </p:txBody>
      </p:sp>
      <p:pic>
        <p:nvPicPr>
          <p:cNvPr id="10" name="Picture 23"/>
          <p:cNvPicPr/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6200"/>
            <a:ext cx="1207672" cy="1131304"/>
          </a:xfrm>
          <a:prstGeom prst="rect">
            <a:avLst/>
          </a:prstGeom>
          <a:noFill/>
        </p:spPr>
      </p:pic>
      <p:pic>
        <p:nvPicPr>
          <p:cNvPr id="11" name="Picture 25"/>
          <p:cNvPicPr/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86200"/>
            <a:ext cx="1143000" cy="1143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3687647A-9332-4357-AB56-6FD9E33C24C2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H="1">
            <a:off x="381000" y="6324600"/>
            <a:ext cx="746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8" name="Picture 8" descr="USACE_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06597" y="5943600"/>
            <a:ext cx="1037403" cy="70961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75000"/>
        <a:buFont typeface="Arial" charset="0"/>
        <a:buChar char="►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75000"/>
        <a:buFont typeface="Wingdings 3" pitchFamily="18" charset="2"/>
        <a:buChar char="w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152400"/>
            <a:ext cx="8686800" cy="1470025"/>
          </a:xfrm>
        </p:spPr>
        <p:txBody>
          <a:bodyPr/>
          <a:lstStyle/>
          <a:p>
            <a:r>
              <a:rPr lang="pt-BR" sz="4000" noProof="0" smtClean="0">
                <a:solidFill>
                  <a:schemeClr val="tx1"/>
                </a:solidFill>
              </a:rPr>
              <a:t>Estudos de Modificação de Segurança de Barragens</a:t>
            </a:r>
            <a:endParaRPr lang="pt-BR" sz="4000" noProof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76200" y="1828800"/>
            <a:ext cx="3505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/>
              <a:t>Robert Taylor, P.E.</a:t>
            </a:r>
          </a:p>
          <a:p>
            <a:pPr>
              <a:spcBef>
                <a:spcPct val="50000"/>
              </a:spcBef>
            </a:pPr>
            <a:r>
              <a:rPr lang="en-US" sz="1600" dirty="0" smtClean="0"/>
              <a:t>Dam Safety Program Manager</a:t>
            </a:r>
          </a:p>
          <a:p>
            <a:pPr>
              <a:spcBef>
                <a:spcPct val="50000"/>
              </a:spcBef>
            </a:pPr>
            <a:r>
              <a:rPr lang="en-US" sz="1600" dirty="0" smtClean="0"/>
              <a:t>Great Lakes and Ohio River Division</a:t>
            </a:r>
          </a:p>
          <a:p>
            <a:pPr>
              <a:spcBef>
                <a:spcPct val="50000"/>
              </a:spcBef>
            </a:pPr>
            <a:r>
              <a:rPr lang="en-US" sz="1600" dirty="0" smtClean="0"/>
              <a:t>Brasilia, Brazil</a:t>
            </a:r>
          </a:p>
          <a:p>
            <a:pPr>
              <a:spcBef>
                <a:spcPct val="50000"/>
              </a:spcBef>
            </a:pPr>
            <a:r>
              <a:rPr lang="en-US" sz="1600" dirty="0" smtClean="0"/>
              <a:t>21-24 May 2013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600" y="77000"/>
            <a:ext cx="4572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TextBox 7"/>
          <p:cNvSpPr txBox="1">
            <a:spLocks noChangeArrowheads="1"/>
          </p:cNvSpPr>
          <p:nvPr/>
        </p:nvSpPr>
        <p:spPr bwMode="auto">
          <a:xfrm>
            <a:off x="4648200" y="2183011"/>
            <a:ext cx="4267200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>
              <a:spcAft>
                <a:spcPts val="600"/>
              </a:spcAft>
              <a:buFont typeface="Arial" charset="0"/>
              <a:buChar char="•"/>
            </a:pPr>
            <a:r>
              <a:rPr lang="en-US" sz="2000" dirty="0" smtClean="0"/>
              <a:t>O Distrito,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coordenação</a:t>
            </a:r>
            <a:r>
              <a:rPr lang="en-US" sz="2000" dirty="0" smtClean="0"/>
              <a:t> com o DSPC, </a:t>
            </a:r>
            <a:r>
              <a:rPr lang="en-US" sz="2000" dirty="0" err="1" smtClean="0"/>
              <a:t>vai</a:t>
            </a:r>
            <a:r>
              <a:rPr lang="en-US" sz="2000" dirty="0" smtClean="0"/>
              <a:t> </a:t>
            </a:r>
            <a:r>
              <a:rPr lang="en-US" sz="2000" dirty="0" err="1" smtClean="0"/>
              <a:t>preparar</a:t>
            </a:r>
            <a:r>
              <a:rPr lang="en-US" sz="2000" dirty="0" smtClean="0"/>
              <a:t> um Plano de </a:t>
            </a:r>
            <a:r>
              <a:rPr lang="en-US" sz="2000" dirty="0" err="1" smtClean="0"/>
              <a:t>Revisão</a:t>
            </a:r>
            <a:r>
              <a:rPr lang="en-US" sz="2000" dirty="0" smtClean="0"/>
              <a:t> de </a:t>
            </a:r>
            <a:r>
              <a:rPr lang="en-US" sz="2000" dirty="0" err="1" smtClean="0"/>
              <a:t>acordo</a:t>
            </a:r>
            <a:r>
              <a:rPr lang="en-US" sz="2000" dirty="0" smtClean="0"/>
              <a:t> com o CE 1165-2-214.</a:t>
            </a:r>
          </a:p>
          <a:p>
            <a:pPr marL="231775" indent="-231775">
              <a:spcAft>
                <a:spcPts val="600"/>
              </a:spcAft>
              <a:buFont typeface="Arial" charset="0"/>
              <a:buChar char="•"/>
            </a:pPr>
            <a:r>
              <a:rPr lang="en-US" sz="2000" dirty="0" smtClean="0"/>
              <a:t>Este </a:t>
            </a:r>
            <a:r>
              <a:rPr lang="en-US" sz="2000" dirty="0" err="1" smtClean="0"/>
              <a:t>plano</a:t>
            </a:r>
            <a:r>
              <a:rPr lang="en-US" sz="2000" dirty="0" smtClean="0"/>
              <a:t> </a:t>
            </a:r>
            <a:r>
              <a:rPr lang="en-US" sz="2000" dirty="0" err="1" smtClean="0"/>
              <a:t>inclui</a:t>
            </a:r>
            <a:r>
              <a:rPr lang="en-US" sz="2000" dirty="0" smtClean="0"/>
              <a:t> </a:t>
            </a:r>
            <a:r>
              <a:rPr lang="en-US" sz="2000" dirty="0" err="1" smtClean="0"/>
              <a:t>todos</a:t>
            </a:r>
            <a:r>
              <a:rPr lang="en-US" sz="2000" dirty="0" smtClean="0"/>
              <a:t> </a:t>
            </a:r>
            <a:r>
              <a:rPr lang="en-US" sz="2000" dirty="0" err="1" smtClean="0"/>
              <a:t>os</a:t>
            </a:r>
            <a:r>
              <a:rPr lang="en-US" sz="2000" dirty="0" smtClean="0"/>
              <a:t> </a:t>
            </a:r>
            <a:r>
              <a:rPr lang="en-US" sz="2000" dirty="0" err="1" smtClean="0"/>
              <a:t>níveis</a:t>
            </a:r>
            <a:r>
              <a:rPr lang="en-US" sz="2000" dirty="0" smtClean="0"/>
              <a:t> de </a:t>
            </a:r>
            <a:r>
              <a:rPr lang="en-US" sz="2000" dirty="0" err="1" smtClean="0"/>
              <a:t>revisão</a:t>
            </a:r>
            <a:r>
              <a:rPr lang="en-US" sz="2000" dirty="0" smtClean="0"/>
              <a:t> de DQC, ATR, DSOG, </a:t>
            </a:r>
            <a:r>
              <a:rPr lang="en-US" sz="2000" dirty="0" err="1" smtClean="0"/>
              <a:t>através</a:t>
            </a:r>
            <a:r>
              <a:rPr lang="en-US" sz="2000" dirty="0" smtClean="0"/>
              <a:t> do IEPR.</a:t>
            </a:r>
            <a:endParaRPr lang="en-US" sz="2000" dirty="0"/>
          </a:p>
          <a:p>
            <a:pPr marL="231775" indent="-231775">
              <a:spcAft>
                <a:spcPts val="600"/>
              </a:spcAft>
            </a:pPr>
            <a:endParaRPr lang="en-US" sz="2400" dirty="0"/>
          </a:p>
        </p:txBody>
      </p:sp>
      <p:sp>
        <p:nvSpPr>
          <p:cNvPr id="9" name="Rectangular Callout 8"/>
          <p:cNvSpPr/>
          <p:nvPr/>
        </p:nvSpPr>
        <p:spPr>
          <a:xfrm>
            <a:off x="4800600" y="838200"/>
            <a:ext cx="4114800" cy="914400"/>
          </a:xfrm>
          <a:prstGeom prst="wedgeRectCallout">
            <a:avLst>
              <a:gd name="adj1" fmla="val -126751"/>
              <a:gd name="adj2" fmla="val 796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4343400" y="798493"/>
            <a:ext cx="4648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err="1" smtClean="0"/>
              <a:t>Iniciar</a:t>
            </a:r>
            <a:r>
              <a:rPr lang="en-US" sz="2800" dirty="0" smtClean="0"/>
              <a:t> a ATR </a:t>
            </a:r>
            <a:r>
              <a:rPr lang="en-US" sz="2800" dirty="0" err="1" smtClean="0"/>
              <a:t>da</a:t>
            </a:r>
            <a:r>
              <a:rPr lang="en-US" sz="2800" dirty="0" smtClean="0"/>
              <a:t> </a:t>
            </a:r>
          </a:p>
          <a:p>
            <a:pPr algn="ctr"/>
            <a:r>
              <a:rPr lang="en-US" sz="2800" dirty="0" err="1" smtClean="0"/>
              <a:t>Avaliação</a:t>
            </a:r>
            <a:r>
              <a:rPr lang="en-US" sz="2800" dirty="0" smtClean="0"/>
              <a:t> de </a:t>
            </a:r>
            <a:r>
              <a:rPr lang="en-US" sz="2800" dirty="0" err="1" smtClean="0"/>
              <a:t>risco</a:t>
            </a:r>
            <a:endParaRPr lang="en-US" sz="28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152400"/>
            <a:ext cx="3810000" cy="381000"/>
          </a:xfrm>
        </p:spPr>
        <p:txBody>
          <a:bodyPr/>
          <a:lstStyle/>
          <a:p>
            <a:pPr algn="l"/>
            <a:r>
              <a:rPr lang="pt-BR" sz="1600" noProof="0" smtClean="0"/>
              <a:t>Atualizações do ER 1110-2-1156 </a:t>
            </a:r>
            <a:br>
              <a:rPr lang="pt-BR" sz="1600" noProof="0" smtClean="0"/>
            </a:br>
            <a:r>
              <a:rPr lang="pt-BR" sz="1600" noProof="0" smtClean="0"/>
              <a:t>Estudos de Modificação de Segurança de Barragens Updates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600" y="77000"/>
            <a:ext cx="4572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TextBox 7"/>
          <p:cNvSpPr txBox="1">
            <a:spLocks noChangeArrowheads="1"/>
          </p:cNvSpPr>
          <p:nvPr/>
        </p:nvSpPr>
        <p:spPr bwMode="auto">
          <a:xfrm>
            <a:off x="5105400" y="1905000"/>
            <a:ext cx="3886200" cy="324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>
              <a:spcAft>
                <a:spcPts val="600"/>
              </a:spcAft>
              <a:buFont typeface="Arial" charset="0"/>
              <a:buChar char="•"/>
            </a:pPr>
            <a:r>
              <a:rPr lang="en-US" sz="2000" dirty="0" smtClean="0"/>
              <a:t>O Distrito </a:t>
            </a:r>
            <a:r>
              <a:rPr lang="en-US" sz="2000" dirty="0" err="1" smtClean="0"/>
              <a:t>deve</a:t>
            </a:r>
            <a:r>
              <a:rPr lang="en-US" sz="2000" dirty="0" smtClean="0"/>
              <a:t> </a:t>
            </a:r>
            <a:r>
              <a:rPr lang="en-US" sz="2000" dirty="0" err="1" smtClean="0"/>
              <a:t>organizar</a:t>
            </a:r>
            <a:r>
              <a:rPr lang="en-US" sz="2000" dirty="0" smtClean="0"/>
              <a:t> </a:t>
            </a:r>
            <a:r>
              <a:rPr lang="en-US" sz="2000" dirty="0" err="1" smtClean="0"/>
              <a:t>reuniões</a:t>
            </a:r>
            <a:r>
              <a:rPr lang="en-US" sz="2000" dirty="0" smtClean="0"/>
              <a:t> de </a:t>
            </a:r>
            <a:r>
              <a:rPr lang="en-US" sz="2000" dirty="0" err="1" smtClean="0"/>
              <a:t>avaliação</a:t>
            </a:r>
            <a:r>
              <a:rPr lang="en-US" sz="2000" dirty="0" smtClean="0"/>
              <a:t> com a </a:t>
            </a:r>
            <a:r>
              <a:rPr lang="en-US" sz="2000" dirty="0" err="1" smtClean="0"/>
              <a:t>equipe</a:t>
            </a:r>
            <a:r>
              <a:rPr lang="en-US" sz="2000" dirty="0" smtClean="0"/>
              <a:t> Vertical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andamento</a:t>
            </a:r>
            <a:r>
              <a:rPr lang="en-US" sz="2000" dirty="0" smtClean="0"/>
              <a:t> </a:t>
            </a:r>
            <a:r>
              <a:rPr lang="en-US" sz="2000" dirty="0" err="1" smtClean="0"/>
              <a:t>uma</a:t>
            </a:r>
            <a:r>
              <a:rPr lang="en-US" sz="2000" dirty="0" smtClean="0"/>
              <a:t> </a:t>
            </a:r>
            <a:r>
              <a:rPr lang="en-US" sz="2000" dirty="0" err="1" smtClean="0"/>
              <a:t>vez</a:t>
            </a:r>
            <a:r>
              <a:rPr lang="en-US" sz="2000" dirty="0" smtClean="0"/>
              <a:t> </a:t>
            </a:r>
            <a:r>
              <a:rPr lang="en-US" sz="2000" dirty="0" err="1" smtClean="0"/>
              <a:t>iniciado</a:t>
            </a:r>
            <a:r>
              <a:rPr lang="en-US" sz="2000" dirty="0" smtClean="0"/>
              <a:t> o ATR.</a:t>
            </a:r>
          </a:p>
          <a:p>
            <a:pPr marL="231775" indent="-231775">
              <a:spcAft>
                <a:spcPts val="600"/>
              </a:spcAft>
              <a:buFont typeface="Arial" charset="0"/>
              <a:buChar char="•"/>
            </a:pPr>
            <a:r>
              <a:rPr lang="en-US" sz="2000" dirty="0" err="1" smtClean="0"/>
              <a:t>Objetivo</a:t>
            </a:r>
            <a:r>
              <a:rPr lang="en-US" sz="2000" dirty="0" smtClean="0"/>
              <a:t> </a:t>
            </a:r>
            <a:r>
              <a:rPr lang="en-US" sz="2000" dirty="0" err="1" smtClean="0"/>
              <a:t>deste</a:t>
            </a:r>
            <a:r>
              <a:rPr lang="en-US" sz="2000" dirty="0" smtClean="0"/>
              <a:t> </a:t>
            </a:r>
            <a:r>
              <a:rPr lang="en-US" sz="2000" dirty="0" err="1" smtClean="0"/>
              <a:t>encontro</a:t>
            </a:r>
            <a:r>
              <a:rPr lang="en-US" sz="2000" dirty="0" smtClean="0"/>
              <a:t> </a:t>
            </a:r>
            <a:r>
              <a:rPr lang="en-US" sz="2000" dirty="0" err="1" smtClean="0"/>
              <a:t>é</a:t>
            </a:r>
            <a:r>
              <a:rPr lang="en-US" sz="2000" dirty="0" smtClean="0"/>
              <a:t> debater e </a:t>
            </a:r>
            <a:r>
              <a:rPr lang="en-US" sz="2000" dirty="0" err="1" smtClean="0"/>
              <a:t>identificar</a:t>
            </a:r>
            <a:r>
              <a:rPr lang="en-US" sz="2000" dirty="0" smtClean="0"/>
              <a:t> as </a:t>
            </a:r>
            <a:r>
              <a:rPr lang="en-US" sz="2000" dirty="0" err="1" smtClean="0"/>
              <a:t>medidas</a:t>
            </a:r>
            <a:r>
              <a:rPr lang="en-US" sz="2000" dirty="0" smtClean="0"/>
              <a:t> de </a:t>
            </a:r>
            <a:r>
              <a:rPr lang="en-US" sz="2000" dirty="0" err="1" smtClean="0"/>
              <a:t>gestão</a:t>
            </a:r>
            <a:r>
              <a:rPr lang="en-US" sz="2000" dirty="0" smtClean="0"/>
              <a:t> </a:t>
            </a:r>
            <a:r>
              <a:rPr lang="en-US" sz="2000" dirty="0" err="1" smtClean="0"/>
              <a:t>mais</a:t>
            </a:r>
            <a:r>
              <a:rPr lang="en-US" sz="2000" dirty="0" smtClean="0"/>
              <a:t> </a:t>
            </a:r>
            <a:r>
              <a:rPr lang="en-US" sz="2000" dirty="0" err="1" smtClean="0"/>
              <a:t>adequadas</a:t>
            </a:r>
            <a:r>
              <a:rPr lang="en-US" sz="2000" dirty="0" smtClean="0"/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</a:t>
            </a:r>
            <a:r>
              <a:rPr lang="en-US" sz="2000" dirty="0" err="1" smtClean="0"/>
              <a:t>levar</a:t>
            </a:r>
            <a:r>
              <a:rPr lang="en-US" sz="2000" dirty="0" smtClean="0"/>
              <a:t> </a:t>
            </a:r>
            <a:r>
              <a:rPr lang="en-US" sz="2000" dirty="0" err="1" smtClean="0"/>
              <a:t>adiante</a:t>
            </a:r>
            <a:r>
              <a:rPr lang="en-US" sz="2000" dirty="0" smtClean="0"/>
              <a:t> no </a:t>
            </a:r>
            <a:r>
              <a:rPr lang="en-US" sz="2000" dirty="0" err="1" smtClean="0"/>
              <a:t>desenvolvimento</a:t>
            </a:r>
            <a:r>
              <a:rPr lang="en-US" sz="2000" dirty="0" smtClean="0"/>
              <a:t> de </a:t>
            </a:r>
            <a:r>
              <a:rPr lang="en-US" sz="2000" dirty="0" err="1" smtClean="0"/>
              <a:t>alternativas</a:t>
            </a:r>
            <a:r>
              <a:rPr lang="en-US" sz="2000" dirty="0" smtClean="0"/>
              <a:t>.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4953000" y="762000"/>
            <a:ext cx="3962400" cy="914400"/>
          </a:xfrm>
          <a:prstGeom prst="wedgeRectCallout">
            <a:avLst>
              <a:gd name="adj1" fmla="val -124392"/>
              <a:gd name="adj2" fmla="val 1136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4953000" y="762000"/>
            <a:ext cx="3810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/>
              <a:t>Identificação</a:t>
            </a:r>
            <a:r>
              <a:rPr lang="en-US" sz="2400" dirty="0" smtClean="0"/>
              <a:t> de </a:t>
            </a:r>
            <a:r>
              <a:rPr lang="en-US" sz="2400" dirty="0" err="1" smtClean="0"/>
              <a:t>medidas</a:t>
            </a:r>
            <a:r>
              <a:rPr lang="en-US" sz="2400" dirty="0" smtClean="0"/>
              <a:t> de </a:t>
            </a:r>
            <a:r>
              <a:rPr lang="en-US" sz="2400" dirty="0" err="1" smtClean="0"/>
              <a:t>Gestão</a:t>
            </a:r>
            <a:r>
              <a:rPr lang="en-US" sz="2400" dirty="0" smtClean="0"/>
              <a:t> de </a:t>
            </a:r>
            <a:r>
              <a:rPr lang="en-US" sz="2400" dirty="0" err="1" smtClean="0"/>
              <a:t>Risco</a:t>
            </a:r>
            <a:endParaRPr lang="en-US" sz="24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876800" y="152400"/>
            <a:ext cx="3810000" cy="381000"/>
          </a:xfrm>
        </p:spPr>
        <p:txBody>
          <a:bodyPr/>
          <a:lstStyle/>
          <a:p>
            <a:pPr algn="l"/>
            <a:r>
              <a:rPr lang="pt-BR" sz="1600" noProof="0" smtClean="0"/>
              <a:t>Atualizações do ER 1110-2-1156 </a:t>
            </a:r>
            <a:br>
              <a:rPr lang="pt-BR" sz="1600" noProof="0" smtClean="0"/>
            </a:br>
            <a:r>
              <a:rPr lang="pt-BR" sz="1600" noProof="0" smtClean="0"/>
              <a:t>Estudos de Modificação de Segurança de Barragens Updates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600" y="77000"/>
            <a:ext cx="4572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ular Callout 8"/>
          <p:cNvSpPr/>
          <p:nvPr/>
        </p:nvSpPr>
        <p:spPr>
          <a:xfrm>
            <a:off x="4953000" y="914400"/>
            <a:ext cx="4038600" cy="914400"/>
          </a:xfrm>
          <a:prstGeom prst="wedgeRectCallout">
            <a:avLst>
              <a:gd name="adj1" fmla="val -116869"/>
              <a:gd name="adj2" fmla="val 1875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93" name="TextBox 6"/>
          <p:cNvSpPr txBox="1">
            <a:spLocks noChangeArrowheads="1"/>
          </p:cNvSpPr>
          <p:nvPr/>
        </p:nvSpPr>
        <p:spPr bwMode="auto">
          <a:xfrm>
            <a:off x="4267200" y="921603"/>
            <a:ext cx="5410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/>
              <a:t>Formular</a:t>
            </a:r>
            <a:r>
              <a:rPr lang="en-US" sz="2400" dirty="0" smtClean="0"/>
              <a:t> </a:t>
            </a:r>
            <a:r>
              <a:rPr lang="en-US" sz="2400" dirty="0" err="1" smtClean="0"/>
              <a:t>Planos</a:t>
            </a:r>
            <a:r>
              <a:rPr lang="en-US" sz="2400" dirty="0" smtClean="0"/>
              <a:t> </a:t>
            </a:r>
            <a:r>
              <a:rPr lang="en-US" sz="2400" dirty="0" err="1" smtClean="0"/>
              <a:t>Alternativos</a:t>
            </a:r>
            <a:r>
              <a:rPr lang="en-US" sz="2400" dirty="0" smtClean="0"/>
              <a:t> </a:t>
            </a:r>
          </a:p>
          <a:p>
            <a:pPr algn="ctr"/>
            <a:r>
              <a:rPr lang="en-US" sz="2400" dirty="0" smtClean="0"/>
              <a:t>de </a:t>
            </a:r>
            <a:r>
              <a:rPr lang="en-US" sz="2400" dirty="0" err="1" smtClean="0"/>
              <a:t>Gestão</a:t>
            </a:r>
            <a:r>
              <a:rPr lang="en-US" sz="2400" dirty="0" smtClean="0"/>
              <a:t> de </a:t>
            </a:r>
            <a:r>
              <a:rPr lang="en-US" sz="2400" dirty="0" err="1" smtClean="0"/>
              <a:t>Risco</a:t>
            </a:r>
            <a:endParaRPr lang="en-US" sz="2400" dirty="0"/>
          </a:p>
        </p:txBody>
      </p:sp>
      <p:sp>
        <p:nvSpPr>
          <p:cNvPr id="12290" name="TextBox 7"/>
          <p:cNvSpPr txBox="1">
            <a:spLocks noChangeArrowheads="1"/>
          </p:cNvSpPr>
          <p:nvPr/>
        </p:nvSpPr>
        <p:spPr bwMode="auto">
          <a:xfrm>
            <a:off x="4876800" y="2123449"/>
            <a:ext cx="4267200" cy="420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>
              <a:spcAft>
                <a:spcPts val="600"/>
              </a:spcAft>
              <a:buFont typeface="Arial" charset="0"/>
              <a:buChar char="•"/>
            </a:pPr>
            <a:r>
              <a:rPr lang="en-US" dirty="0" smtClean="0"/>
              <a:t>O PDT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responsável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/>
              <a:t>desenvolvimento</a:t>
            </a:r>
            <a:r>
              <a:rPr lang="en-US" dirty="0" smtClean="0"/>
              <a:t> global das </a:t>
            </a:r>
            <a:r>
              <a:rPr lang="en-US" dirty="0" err="1" smtClean="0"/>
              <a:t>alternativas</a:t>
            </a:r>
            <a:r>
              <a:rPr lang="en-US" dirty="0" smtClean="0"/>
              <a:t>, </a:t>
            </a:r>
            <a:r>
              <a:rPr lang="en-US" dirty="0" err="1" smtClean="0"/>
              <a:t>ambas</a:t>
            </a:r>
            <a:r>
              <a:rPr lang="en-US" dirty="0" smtClean="0"/>
              <a:t> as </a:t>
            </a:r>
            <a:r>
              <a:rPr lang="en-US" dirty="0" err="1" smtClean="0"/>
              <a:t>medidas</a:t>
            </a:r>
            <a:r>
              <a:rPr lang="en-US" dirty="0" smtClean="0"/>
              <a:t> </a:t>
            </a:r>
            <a:r>
              <a:rPr lang="en-US" dirty="0" err="1" smtClean="0"/>
              <a:t>estruturais</a:t>
            </a:r>
            <a:r>
              <a:rPr lang="en-US" dirty="0" smtClean="0"/>
              <a:t> e </a:t>
            </a:r>
            <a:r>
              <a:rPr lang="en-US" dirty="0" err="1" smtClean="0"/>
              <a:t>não-estruturais</a:t>
            </a:r>
            <a:r>
              <a:rPr lang="en-US" dirty="0" smtClean="0"/>
              <a:t> </a:t>
            </a:r>
            <a:r>
              <a:rPr lang="en-US" dirty="0" err="1" smtClean="0"/>
              <a:t>devem</a:t>
            </a:r>
            <a:r>
              <a:rPr lang="en-US" dirty="0" smtClean="0"/>
              <a:t> </a:t>
            </a:r>
            <a:r>
              <a:rPr lang="en-US" dirty="0" err="1" smtClean="0"/>
              <a:t>receber</a:t>
            </a:r>
            <a:r>
              <a:rPr lang="en-US" dirty="0" smtClean="0"/>
              <a:t> o </a:t>
            </a:r>
            <a:r>
              <a:rPr lang="en-US" dirty="0" err="1" smtClean="0"/>
              <a:t>mesmo</a:t>
            </a:r>
            <a:r>
              <a:rPr lang="en-US" dirty="0" smtClean="0"/>
              <a:t> </a:t>
            </a:r>
            <a:r>
              <a:rPr lang="en-US" dirty="0" err="1" smtClean="0"/>
              <a:t>tratamento</a:t>
            </a:r>
            <a:r>
              <a:rPr lang="en-US" dirty="0" smtClean="0"/>
              <a:t>.</a:t>
            </a:r>
          </a:p>
          <a:p>
            <a:pPr marL="231775" indent="-231775">
              <a:spcAft>
                <a:spcPts val="600"/>
              </a:spcAft>
              <a:buFont typeface="Arial" charset="0"/>
              <a:buChar char="•"/>
            </a:pPr>
            <a:r>
              <a:rPr lang="en-US" dirty="0" smtClean="0"/>
              <a:t>O </a:t>
            </a:r>
            <a:r>
              <a:rPr lang="en-US" dirty="0" err="1" smtClean="0"/>
              <a:t>trabalho</a:t>
            </a:r>
            <a:r>
              <a:rPr lang="en-US" dirty="0" smtClean="0"/>
              <a:t> </a:t>
            </a:r>
            <a:r>
              <a:rPr lang="en-US" dirty="0" err="1" smtClean="0"/>
              <a:t>preliminar</a:t>
            </a:r>
            <a:r>
              <a:rPr lang="en-US" dirty="0" smtClean="0"/>
              <a:t> de E &amp; D </a:t>
            </a:r>
            <a:r>
              <a:rPr lang="en-US" dirty="0" err="1" smtClean="0"/>
              <a:t>deve</a:t>
            </a:r>
            <a:r>
              <a:rPr lang="en-US" dirty="0" smtClean="0"/>
              <a:t> ser </a:t>
            </a:r>
            <a:r>
              <a:rPr lang="en-US" dirty="0" err="1" smtClean="0"/>
              <a:t>realizado</a:t>
            </a:r>
            <a:r>
              <a:rPr lang="en-US" dirty="0" smtClean="0"/>
              <a:t> </a:t>
            </a:r>
            <a:r>
              <a:rPr lang="en-US" dirty="0" err="1" smtClean="0"/>
              <a:t>durante</a:t>
            </a:r>
            <a:r>
              <a:rPr lang="en-US" dirty="0" smtClean="0"/>
              <a:t>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etapa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fornecer</a:t>
            </a:r>
            <a:r>
              <a:rPr lang="en-US" dirty="0" smtClean="0"/>
              <a:t> um "</a:t>
            </a:r>
            <a:r>
              <a:rPr lang="en-US" dirty="0" err="1" smtClean="0"/>
              <a:t>nível</a:t>
            </a:r>
            <a:r>
              <a:rPr lang="en-US" dirty="0" smtClean="0"/>
              <a:t> de </a:t>
            </a:r>
            <a:r>
              <a:rPr lang="en-US" dirty="0" err="1" smtClean="0"/>
              <a:t>detalhe</a:t>
            </a:r>
            <a:r>
              <a:rPr lang="en-US" dirty="0" smtClean="0"/>
              <a:t>" </a:t>
            </a:r>
            <a:r>
              <a:rPr lang="en-US" dirty="0" err="1" smtClean="0"/>
              <a:t>comparável</a:t>
            </a:r>
            <a:r>
              <a:rPr lang="en-US" dirty="0" smtClean="0"/>
              <a:t> ​​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todas</a:t>
            </a:r>
            <a:r>
              <a:rPr lang="en-US" dirty="0" smtClean="0"/>
              <a:t> as </a:t>
            </a:r>
            <a:r>
              <a:rPr lang="en-US" dirty="0" err="1" smtClean="0"/>
              <a:t>alternativas</a:t>
            </a:r>
            <a:r>
              <a:rPr lang="en-US" dirty="0" smtClean="0"/>
              <a:t>.</a:t>
            </a:r>
          </a:p>
          <a:p>
            <a:pPr marL="231775" indent="-231775">
              <a:spcAft>
                <a:spcPts val="600"/>
              </a:spcAft>
              <a:buFont typeface="Arial" charset="0"/>
              <a:buChar char="•"/>
            </a:pPr>
            <a:r>
              <a:rPr lang="en-US" dirty="0" err="1" smtClean="0"/>
              <a:t>Considere</a:t>
            </a:r>
            <a:r>
              <a:rPr lang="en-US" dirty="0" smtClean="0"/>
              <a:t> a </a:t>
            </a:r>
            <a:r>
              <a:rPr lang="en-US" dirty="0" err="1" smtClean="0"/>
              <a:t>viabilidade</a:t>
            </a:r>
            <a:r>
              <a:rPr lang="en-US" dirty="0" smtClean="0"/>
              <a:t> da </a:t>
            </a:r>
            <a:r>
              <a:rPr lang="en-US" dirty="0" err="1" smtClean="0"/>
              <a:t>construção</a:t>
            </a:r>
            <a:r>
              <a:rPr lang="en-US" dirty="0" smtClean="0"/>
              <a:t> e o </a:t>
            </a:r>
            <a:r>
              <a:rPr lang="en-US" dirty="0" err="1" smtClean="0"/>
              <a:t>custo</a:t>
            </a:r>
            <a:r>
              <a:rPr lang="en-US" dirty="0" smtClean="0"/>
              <a:t> de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alternativa</a:t>
            </a:r>
            <a:r>
              <a:rPr lang="en-US" dirty="0" smtClean="0"/>
              <a:t> e a </a:t>
            </a:r>
            <a:r>
              <a:rPr lang="en-US" dirty="0" err="1" smtClean="0"/>
              <a:t>quantidade</a:t>
            </a:r>
            <a:r>
              <a:rPr lang="en-US" dirty="0" smtClean="0"/>
              <a:t> de </a:t>
            </a:r>
            <a:r>
              <a:rPr lang="en-US" dirty="0" err="1" smtClean="0"/>
              <a:t>redução</a:t>
            </a:r>
            <a:r>
              <a:rPr lang="en-US" dirty="0" smtClean="0"/>
              <a:t> </a:t>
            </a:r>
            <a:r>
              <a:rPr lang="en-US" dirty="0" err="1" smtClean="0"/>
              <a:t>relativa</a:t>
            </a:r>
            <a:r>
              <a:rPr lang="en-US" dirty="0" smtClean="0"/>
              <a:t> do </a:t>
            </a:r>
            <a:r>
              <a:rPr lang="en-US" dirty="0" err="1" smtClean="0"/>
              <a:t>risco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876800" y="152400"/>
            <a:ext cx="3810000" cy="381000"/>
          </a:xfrm>
        </p:spPr>
        <p:txBody>
          <a:bodyPr/>
          <a:lstStyle/>
          <a:p>
            <a:pPr algn="l"/>
            <a:r>
              <a:rPr lang="pt-BR" sz="1600" noProof="0" smtClean="0"/>
              <a:t>Atualizações do ER 1110-2-1156 </a:t>
            </a:r>
            <a:br>
              <a:rPr lang="pt-BR" sz="1600" noProof="0" smtClean="0"/>
            </a:br>
            <a:r>
              <a:rPr lang="pt-BR" sz="1600" noProof="0" smtClean="0"/>
              <a:t>Estudos de Modificação de Segurança de Barragens Updates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600" y="77000"/>
            <a:ext cx="4572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ular Callout 8"/>
          <p:cNvSpPr/>
          <p:nvPr/>
        </p:nvSpPr>
        <p:spPr>
          <a:xfrm>
            <a:off x="4876800" y="685800"/>
            <a:ext cx="4114800" cy="1371600"/>
          </a:xfrm>
          <a:prstGeom prst="wedgeRectCallout">
            <a:avLst>
              <a:gd name="adj1" fmla="val -117655"/>
              <a:gd name="adj2" fmla="val 1020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93" name="TextBox 6"/>
          <p:cNvSpPr txBox="1">
            <a:spLocks noChangeArrowheads="1"/>
          </p:cNvSpPr>
          <p:nvPr/>
        </p:nvSpPr>
        <p:spPr bwMode="auto">
          <a:xfrm>
            <a:off x="4953000" y="685800"/>
            <a:ext cx="4038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/>
              <a:t>Formular</a:t>
            </a:r>
            <a:r>
              <a:rPr lang="en-US" sz="2400" dirty="0" smtClean="0"/>
              <a:t> </a:t>
            </a:r>
            <a:r>
              <a:rPr lang="en-US" sz="2400" dirty="0" err="1" smtClean="0"/>
              <a:t>Planos</a:t>
            </a:r>
            <a:r>
              <a:rPr lang="en-US" sz="2400" dirty="0" smtClean="0"/>
              <a:t> </a:t>
            </a:r>
            <a:r>
              <a:rPr lang="en-US" sz="2400" dirty="0" err="1" smtClean="0"/>
              <a:t>Alternativos</a:t>
            </a:r>
            <a:r>
              <a:rPr lang="en-US" sz="2400" dirty="0" smtClean="0"/>
              <a:t> </a:t>
            </a:r>
          </a:p>
          <a:p>
            <a:pPr algn="ctr"/>
            <a:r>
              <a:rPr lang="en-US" sz="2400" dirty="0" smtClean="0"/>
              <a:t>de </a:t>
            </a:r>
            <a:r>
              <a:rPr lang="en-US" sz="2400" dirty="0" err="1" smtClean="0"/>
              <a:t>Gerenciamento</a:t>
            </a:r>
            <a:r>
              <a:rPr lang="en-US" sz="2400" dirty="0" smtClean="0"/>
              <a:t> de </a:t>
            </a:r>
            <a:r>
              <a:rPr lang="en-US" sz="2400" dirty="0" err="1" smtClean="0"/>
              <a:t>Risco</a:t>
            </a:r>
            <a:endParaRPr lang="en-US" sz="2400" dirty="0" smtClean="0"/>
          </a:p>
          <a:p>
            <a:pPr algn="ctr"/>
            <a:r>
              <a:rPr lang="en-US" sz="2400" dirty="0" smtClean="0"/>
              <a:t> (cont.)</a:t>
            </a:r>
            <a:endParaRPr lang="en-US" sz="2400" dirty="0"/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4724400" y="2232660"/>
            <a:ext cx="4572000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>
              <a:spcAft>
                <a:spcPts val="600"/>
              </a:spcAft>
              <a:buFont typeface="Arial" charset="0"/>
              <a:buChar char="•"/>
            </a:pPr>
            <a:r>
              <a:rPr lang="en-US" dirty="0" err="1" smtClean="0"/>
              <a:t>Alternativas</a:t>
            </a:r>
            <a:r>
              <a:rPr lang="en-US" dirty="0" smtClean="0"/>
              <a:t> </a:t>
            </a:r>
            <a:r>
              <a:rPr lang="en-US" dirty="0" err="1" smtClean="0"/>
              <a:t>obrigatórias</a:t>
            </a:r>
            <a:r>
              <a:rPr lang="en-US" dirty="0" smtClean="0"/>
              <a:t> </a:t>
            </a:r>
            <a:r>
              <a:rPr lang="en-US" dirty="0" err="1" smtClean="0"/>
              <a:t>mínimas</a:t>
            </a:r>
            <a:r>
              <a:rPr lang="en-US" dirty="0" smtClean="0"/>
              <a:t> a </a:t>
            </a:r>
            <a:r>
              <a:rPr lang="en-US" dirty="0" err="1" smtClean="0"/>
              <a:t>serem</a:t>
            </a:r>
            <a:r>
              <a:rPr lang="en-US" dirty="0" smtClean="0"/>
              <a:t> </a:t>
            </a:r>
            <a:r>
              <a:rPr lang="en-US" dirty="0" err="1" smtClean="0"/>
              <a:t>consideradas</a:t>
            </a:r>
            <a:r>
              <a:rPr lang="en-US" dirty="0" smtClean="0"/>
              <a:t>:</a:t>
            </a:r>
          </a:p>
          <a:p>
            <a:pPr marL="688975" lvl="1" indent="-231775">
              <a:spcAft>
                <a:spcPts val="600"/>
              </a:spcAft>
              <a:buFont typeface="Arial" charset="0"/>
              <a:buChar char="•"/>
            </a:pP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há</a:t>
            </a:r>
            <a:r>
              <a:rPr lang="en-US" dirty="0" smtClean="0"/>
              <a:t> </a:t>
            </a:r>
            <a:r>
              <a:rPr lang="en-US" dirty="0" err="1" smtClean="0"/>
              <a:t>alternativas</a:t>
            </a:r>
            <a:r>
              <a:rPr lang="en-US" dirty="0" smtClean="0"/>
              <a:t> de </a:t>
            </a:r>
            <a:r>
              <a:rPr lang="en-US" dirty="0" err="1" smtClean="0"/>
              <a:t>ação</a:t>
            </a:r>
            <a:r>
              <a:rPr lang="en-US" dirty="0" smtClean="0"/>
              <a:t> (</a:t>
            </a:r>
            <a:r>
              <a:rPr lang="en-US" dirty="0" err="1" smtClean="0"/>
              <a:t>condições</a:t>
            </a:r>
            <a:r>
              <a:rPr lang="en-US" dirty="0" smtClean="0"/>
              <a:t> </a:t>
            </a:r>
            <a:r>
              <a:rPr lang="en-US" dirty="0" err="1" smtClean="0"/>
              <a:t>existentes</a:t>
            </a:r>
            <a:r>
              <a:rPr lang="en-US" dirty="0" smtClean="0"/>
              <a:t> e </a:t>
            </a:r>
            <a:r>
              <a:rPr lang="en-US" dirty="0" err="1" smtClean="0"/>
              <a:t>futuras</a:t>
            </a:r>
            <a:r>
              <a:rPr lang="en-US" dirty="0" smtClean="0"/>
              <a:t>)</a:t>
            </a:r>
          </a:p>
          <a:p>
            <a:pPr marL="688975" lvl="1" indent="-231775">
              <a:spcAft>
                <a:spcPts val="600"/>
              </a:spcAft>
              <a:buFont typeface="Arial" charset="0"/>
              <a:buChar char="•"/>
            </a:pPr>
            <a:r>
              <a:rPr lang="en-US" dirty="0" err="1" smtClean="0"/>
              <a:t>Atende</a:t>
            </a:r>
            <a:r>
              <a:rPr lang="en-US" dirty="0" smtClean="0"/>
              <a:t> </a:t>
            </a:r>
            <a:r>
              <a:rPr lang="en-US" dirty="0" err="1" smtClean="0"/>
              <a:t>completamente</a:t>
            </a:r>
            <a:r>
              <a:rPr lang="en-US" dirty="0" smtClean="0"/>
              <a:t> </a:t>
            </a:r>
            <a:r>
              <a:rPr lang="en-US" dirty="0" err="1" smtClean="0"/>
              <a:t>às</a:t>
            </a:r>
            <a:r>
              <a:rPr lang="en-US" dirty="0" smtClean="0"/>
              <a:t> </a:t>
            </a:r>
            <a:r>
              <a:rPr lang="en-US" dirty="0" err="1" smtClean="0"/>
              <a:t>Diretrizes</a:t>
            </a:r>
            <a:r>
              <a:rPr lang="en-US" dirty="0" smtClean="0"/>
              <a:t> de </a:t>
            </a:r>
            <a:r>
              <a:rPr lang="en-US" dirty="0" err="1" smtClean="0"/>
              <a:t>Risco</a:t>
            </a:r>
            <a:r>
              <a:rPr lang="en-US" dirty="0" smtClean="0"/>
              <a:t> </a:t>
            </a:r>
            <a:r>
              <a:rPr lang="en-US" dirty="0" err="1" smtClean="0"/>
              <a:t>Aceitável</a:t>
            </a:r>
            <a:r>
              <a:rPr lang="en-US" dirty="0" smtClean="0"/>
              <a:t>, </a:t>
            </a:r>
            <a:r>
              <a:rPr lang="en-US" dirty="0" err="1" smtClean="0"/>
              <a:t>incluindo</a:t>
            </a:r>
            <a:r>
              <a:rPr lang="en-US" dirty="0" smtClean="0"/>
              <a:t> ALARP</a:t>
            </a:r>
          </a:p>
          <a:p>
            <a:pPr marL="688975" lvl="1" indent="-231775">
              <a:spcAft>
                <a:spcPts val="600"/>
              </a:spcAft>
              <a:buFont typeface="Arial" charset="0"/>
              <a:buChar char="•"/>
            </a:pPr>
            <a:r>
              <a:rPr lang="en-US" dirty="0" err="1" smtClean="0"/>
              <a:t>Alcança</a:t>
            </a:r>
            <a:r>
              <a:rPr lang="en-US" dirty="0" smtClean="0"/>
              <a:t> </a:t>
            </a:r>
            <a:r>
              <a:rPr lang="en-US" dirty="0" err="1" smtClean="0"/>
              <a:t>o</a:t>
            </a:r>
            <a:r>
              <a:rPr lang="en-US" dirty="0" smtClean="0"/>
              <a:t> </a:t>
            </a:r>
            <a:r>
              <a:rPr lang="en-US" dirty="0" err="1" smtClean="0"/>
              <a:t>único</a:t>
            </a:r>
            <a:r>
              <a:rPr lang="en-US" dirty="0" smtClean="0"/>
              <a:t> </a:t>
            </a:r>
            <a:r>
              <a:rPr lang="en-US" dirty="0" err="1" smtClean="0"/>
              <a:t>limite</a:t>
            </a:r>
            <a:r>
              <a:rPr lang="en-US" dirty="0" smtClean="0"/>
              <a:t> de </a:t>
            </a:r>
            <a:r>
              <a:rPr lang="en-US" dirty="0" err="1" smtClean="0"/>
              <a:t>risco</a:t>
            </a:r>
            <a:r>
              <a:rPr lang="en-US" dirty="0" smtClean="0"/>
              <a:t> </a:t>
            </a:r>
            <a:r>
              <a:rPr lang="en-US" dirty="0" err="1" smtClean="0"/>
              <a:t>aceitável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a </a:t>
            </a:r>
            <a:r>
              <a:rPr lang="en-US" dirty="0" err="1" smtClean="0"/>
              <a:t>Segurança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Vida</a:t>
            </a:r>
          </a:p>
          <a:p>
            <a:pPr marL="688975" lvl="1" indent="-231775">
              <a:spcAft>
                <a:spcPts val="600"/>
              </a:spcAft>
              <a:buFont typeface="Arial" charset="0"/>
              <a:buChar char="•"/>
            </a:pPr>
            <a:r>
              <a:rPr lang="en-US" dirty="0" err="1" smtClean="0"/>
              <a:t>Realiza</a:t>
            </a:r>
            <a:r>
              <a:rPr lang="en-US" dirty="0" smtClean="0"/>
              <a:t> as MIRRs </a:t>
            </a:r>
            <a:r>
              <a:rPr lang="en-US" dirty="0" err="1" smtClean="0"/>
              <a:t>permanentemente</a:t>
            </a:r>
            <a:endParaRPr lang="en-US" dirty="0" smtClean="0"/>
          </a:p>
          <a:p>
            <a:pPr marL="688975" lvl="1" indent="-231775">
              <a:spcAft>
                <a:spcPts val="600"/>
              </a:spcAft>
              <a:buFont typeface="Arial" charset="0"/>
              <a:buChar char="•"/>
            </a:pPr>
            <a:r>
              <a:rPr lang="en-US" dirty="0" err="1"/>
              <a:t>R</a:t>
            </a:r>
            <a:r>
              <a:rPr lang="en-US" dirty="0" err="1" smtClean="0"/>
              <a:t>emoção</a:t>
            </a:r>
            <a:r>
              <a:rPr lang="en-US" dirty="0" smtClean="0"/>
              <a:t> da </a:t>
            </a:r>
            <a:r>
              <a:rPr lang="en-US" dirty="0" err="1" smtClean="0"/>
              <a:t>estrutura</a:t>
            </a:r>
            <a:endParaRPr lang="en-US" dirty="0" smtClean="0"/>
          </a:p>
          <a:p>
            <a:pPr marL="688975" lvl="1" indent="-231775">
              <a:spcAft>
                <a:spcPts val="600"/>
              </a:spcAft>
              <a:buFont typeface="Arial" charset="0"/>
              <a:buChar char="•"/>
            </a:pPr>
            <a:r>
              <a:rPr lang="en-US" dirty="0" err="1" smtClean="0"/>
              <a:t>Substituição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estrutura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152400"/>
            <a:ext cx="3810000" cy="381000"/>
          </a:xfrm>
        </p:spPr>
        <p:txBody>
          <a:bodyPr/>
          <a:lstStyle/>
          <a:p>
            <a:pPr algn="l"/>
            <a:r>
              <a:rPr lang="pt-BR" sz="1600" noProof="0" smtClean="0"/>
              <a:t>Atualizações do ER 1110-2-1156 </a:t>
            </a:r>
            <a:br>
              <a:rPr lang="pt-BR" sz="1600" noProof="0" smtClean="0"/>
            </a:br>
            <a:r>
              <a:rPr lang="pt-BR" sz="1600" noProof="0" smtClean="0"/>
              <a:t>Estudos de Modificação de Segurança de Barragens Updates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600" y="77000"/>
            <a:ext cx="4572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ular Callout 8"/>
          <p:cNvSpPr/>
          <p:nvPr/>
        </p:nvSpPr>
        <p:spPr>
          <a:xfrm>
            <a:off x="4800600" y="838200"/>
            <a:ext cx="4114800" cy="914400"/>
          </a:xfrm>
          <a:prstGeom prst="wedgeRectCallout">
            <a:avLst>
              <a:gd name="adj1" fmla="val -122005"/>
              <a:gd name="adj2" fmla="val 2148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4953000" y="838200"/>
            <a:ext cx="396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/>
              <a:t>Reunião</a:t>
            </a:r>
            <a:r>
              <a:rPr lang="en-US" sz="2400" dirty="0" smtClean="0"/>
              <a:t> de </a:t>
            </a:r>
            <a:r>
              <a:rPr lang="en-US" sz="2400" dirty="0" err="1" smtClean="0"/>
              <a:t>Planejamento</a:t>
            </a:r>
            <a:r>
              <a:rPr lang="en-US" sz="2400" dirty="0" smtClean="0"/>
              <a:t> </a:t>
            </a:r>
            <a:r>
              <a:rPr lang="en-US" sz="2400" dirty="0" err="1" smtClean="0"/>
              <a:t>e</a:t>
            </a:r>
            <a:r>
              <a:rPr lang="en-US" sz="2400" dirty="0" smtClean="0"/>
              <a:t> </a:t>
            </a:r>
            <a:r>
              <a:rPr lang="en-US" sz="2400" dirty="0" err="1" smtClean="0"/>
              <a:t>Gestão</a:t>
            </a:r>
            <a:r>
              <a:rPr lang="en-US" sz="2400" dirty="0" smtClean="0"/>
              <a:t> de </a:t>
            </a:r>
            <a:r>
              <a:rPr lang="en-US" sz="2400" dirty="0" err="1" smtClean="0"/>
              <a:t>Risco</a:t>
            </a:r>
            <a:endParaRPr lang="en-US" sz="2400" dirty="0"/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4953000" y="2248793"/>
            <a:ext cx="3886200" cy="4124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>
              <a:spcAft>
                <a:spcPts val="600"/>
              </a:spcAft>
              <a:buFont typeface="Arial" charset="0"/>
              <a:buChar char="•"/>
            </a:pPr>
            <a:r>
              <a:rPr lang="en-US" dirty="0" smtClean="0"/>
              <a:t>O </a:t>
            </a:r>
            <a:r>
              <a:rPr lang="en-US" dirty="0" err="1" smtClean="0"/>
              <a:t>Engenheiro</a:t>
            </a:r>
            <a:r>
              <a:rPr lang="en-US" dirty="0" smtClean="0"/>
              <a:t> principal </a:t>
            </a:r>
            <a:r>
              <a:rPr lang="en-US" dirty="0" err="1" smtClean="0"/>
              <a:t>apresenta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Equipe</a:t>
            </a:r>
            <a:r>
              <a:rPr lang="en-US" dirty="0" smtClean="0"/>
              <a:t> Vertical e </a:t>
            </a:r>
            <a:r>
              <a:rPr lang="en-US" dirty="0" err="1" smtClean="0"/>
              <a:t>discute</a:t>
            </a:r>
            <a:r>
              <a:rPr lang="en-US" dirty="0" smtClean="0"/>
              <a:t> as </a:t>
            </a:r>
            <a:r>
              <a:rPr lang="en-US" dirty="0" err="1" smtClean="0"/>
              <a:t>várias</a:t>
            </a:r>
            <a:r>
              <a:rPr lang="en-US" dirty="0" smtClean="0"/>
              <a:t> </a:t>
            </a:r>
            <a:r>
              <a:rPr lang="en-US" dirty="0" err="1" smtClean="0"/>
              <a:t>alternativas</a:t>
            </a:r>
            <a:r>
              <a:rPr lang="en-US" dirty="0" smtClean="0"/>
              <a:t> de </a:t>
            </a:r>
            <a:r>
              <a:rPr lang="en-US" dirty="0" err="1" smtClean="0"/>
              <a:t>redução</a:t>
            </a:r>
            <a:r>
              <a:rPr lang="en-US" dirty="0" smtClean="0"/>
              <a:t> de </a:t>
            </a:r>
            <a:r>
              <a:rPr lang="en-US" dirty="0" err="1" smtClean="0"/>
              <a:t>risco</a:t>
            </a:r>
            <a:r>
              <a:rPr lang="en-US" dirty="0" smtClean="0"/>
              <a:t> e a </a:t>
            </a:r>
            <a:r>
              <a:rPr lang="en-US" dirty="0" err="1" smtClean="0"/>
              <a:t>triagem</a:t>
            </a:r>
            <a:r>
              <a:rPr lang="en-US" dirty="0" smtClean="0"/>
              <a:t> </a:t>
            </a:r>
            <a:r>
              <a:rPr lang="en-US" dirty="0" err="1" smtClean="0"/>
              <a:t>inicial</a:t>
            </a:r>
            <a:r>
              <a:rPr lang="en-US" dirty="0" smtClean="0"/>
              <a:t> de </a:t>
            </a:r>
            <a:r>
              <a:rPr lang="en-US" dirty="0" err="1" smtClean="0"/>
              <a:t>alternativas</a:t>
            </a:r>
            <a:r>
              <a:rPr lang="en-US" dirty="0" smtClean="0"/>
              <a:t>.</a:t>
            </a:r>
          </a:p>
          <a:p>
            <a:pPr marL="231775" indent="-231775">
              <a:spcAft>
                <a:spcPts val="600"/>
              </a:spcAft>
              <a:buFont typeface="Arial" charset="0"/>
              <a:buChar char="•"/>
            </a:pP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plano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comparado</a:t>
            </a:r>
            <a:r>
              <a:rPr lang="en-US" dirty="0" smtClean="0"/>
              <a:t> a um </a:t>
            </a:r>
            <a:r>
              <a:rPr lang="en-US" dirty="0" err="1" smtClean="0"/>
              <a:t>Futuro</a:t>
            </a:r>
            <a:r>
              <a:rPr lang="en-US" dirty="0" smtClean="0"/>
              <a:t> </a:t>
            </a:r>
            <a:r>
              <a:rPr lang="en-US" dirty="0" err="1" smtClean="0"/>
              <a:t>caso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houvesse</a:t>
            </a:r>
            <a:r>
              <a:rPr lang="en-US" dirty="0" smtClean="0"/>
              <a:t> a </a:t>
            </a:r>
            <a:r>
              <a:rPr lang="en-US" dirty="0" err="1" smtClean="0"/>
              <a:t>ação</a:t>
            </a:r>
            <a:r>
              <a:rPr lang="en-US" dirty="0" smtClean="0"/>
              <a:t>. </a:t>
            </a:r>
          </a:p>
          <a:p>
            <a:pPr marL="231775" indent="-231775">
              <a:spcAft>
                <a:spcPts val="600"/>
              </a:spcAft>
              <a:buFont typeface="Arial" charset="0"/>
              <a:buChar char="•"/>
            </a:pPr>
            <a:r>
              <a:rPr lang="en-US" dirty="0" smtClean="0"/>
              <a:t>O </a:t>
            </a:r>
            <a:r>
              <a:rPr lang="en-US" dirty="0" err="1" smtClean="0"/>
              <a:t>resultado</a:t>
            </a:r>
            <a:r>
              <a:rPr lang="en-US" dirty="0" smtClean="0"/>
              <a:t> </a:t>
            </a:r>
            <a:r>
              <a:rPr lang="en-US" dirty="0" err="1" smtClean="0"/>
              <a:t>será</a:t>
            </a:r>
            <a:r>
              <a:rPr lang="en-US" dirty="0" smtClean="0"/>
              <a:t> um </a:t>
            </a:r>
            <a:r>
              <a:rPr lang="en-US" dirty="0" err="1" smtClean="0"/>
              <a:t>acordo</a:t>
            </a:r>
            <a:r>
              <a:rPr lang="en-US" dirty="0" smtClean="0"/>
              <a:t> entre </a:t>
            </a:r>
            <a:r>
              <a:rPr lang="en-US" dirty="0" err="1" smtClean="0"/>
              <a:t>estas</a:t>
            </a:r>
            <a:r>
              <a:rPr lang="en-US" dirty="0" smtClean="0"/>
              <a:t> </a:t>
            </a:r>
            <a:r>
              <a:rPr lang="en-US" dirty="0" err="1" smtClean="0"/>
              <a:t>alternativas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serão</a:t>
            </a:r>
            <a:r>
              <a:rPr lang="en-US" dirty="0" smtClean="0"/>
              <a:t> </a:t>
            </a:r>
            <a:r>
              <a:rPr lang="en-US" dirty="0" err="1" smtClean="0"/>
              <a:t>postas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prática</a:t>
            </a:r>
            <a:r>
              <a:rPr lang="en-US" dirty="0" smtClean="0"/>
              <a:t> e o </a:t>
            </a:r>
            <a:r>
              <a:rPr lang="en-US" dirty="0" err="1" smtClean="0"/>
              <a:t>nível</a:t>
            </a:r>
            <a:r>
              <a:rPr lang="en-US" dirty="0" smtClean="0"/>
              <a:t> </a:t>
            </a:r>
            <a:r>
              <a:rPr lang="en-US" dirty="0" err="1" smtClean="0"/>
              <a:t>apropriado</a:t>
            </a:r>
            <a:r>
              <a:rPr lang="en-US" dirty="0" smtClean="0"/>
              <a:t> do </a:t>
            </a:r>
            <a:r>
              <a:rPr lang="en-US" dirty="0" err="1" smtClean="0"/>
              <a:t>projeto</a:t>
            </a:r>
            <a:r>
              <a:rPr lang="en-US" dirty="0" smtClean="0"/>
              <a:t>, </a:t>
            </a:r>
            <a:r>
              <a:rPr lang="en-US" dirty="0" err="1" smtClean="0"/>
              <a:t>estimativa</a:t>
            </a:r>
            <a:r>
              <a:rPr lang="en-US" dirty="0" smtClean="0"/>
              <a:t> de </a:t>
            </a:r>
            <a:r>
              <a:rPr lang="en-US" dirty="0" err="1" smtClean="0"/>
              <a:t>custos</a:t>
            </a:r>
            <a:r>
              <a:rPr lang="en-US" dirty="0" smtClean="0"/>
              <a:t>, e </a:t>
            </a:r>
            <a:r>
              <a:rPr lang="en-US" dirty="0" err="1" smtClean="0"/>
              <a:t>impactos</a:t>
            </a:r>
            <a:r>
              <a:rPr lang="en-US" dirty="0" smtClean="0"/>
              <a:t> </a:t>
            </a:r>
            <a:r>
              <a:rPr lang="en-US" dirty="0" err="1" smtClean="0"/>
              <a:t>ambientais</a:t>
            </a:r>
            <a:r>
              <a:rPr lang="en-US" dirty="0" smtClean="0"/>
              <a:t> e </a:t>
            </a:r>
            <a:r>
              <a:rPr lang="en-US" dirty="0" err="1" smtClean="0"/>
              <a:t>econômicos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152400"/>
            <a:ext cx="3810000" cy="381000"/>
          </a:xfrm>
        </p:spPr>
        <p:txBody>
          <a:bodyPr/>
          <a:lstStyle/>
          <a:p>
            <a:pPr algn="l"/>
            <a:r>
              <a:rPr lang="pt-BR" sz="1600" noProof="0" smtClean="0"/>
              <a:t>Atualizações do ER 1110-2-1156 </a:t>
            </a:r>
            <a:br>
              <a:rPr lang="pt-BR" sz="1600" noProof="0" smtClean="0"/>
            </a:br>
            <a:r>
              <a:rPr lang="pt-BR" sz="1600" noProof="0" smtClean="0"/>
              <a:t>Estudos de Modificação de Segurança de Barragens Updates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600" y="77000"/>
            <a:ext cx="4572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ular Callout 8"/>
          <p:cNvSpPr/>
          <p:nvPr/>
        </p:nvSpPr>
        <p:spPr>
          <a:xfrm>
            <a:off x="5029200" y="228600"/>
            <a:ext cx="3962400" cy="914400"/>
          </a:xfrm>
          <a:prstGeom prst="wedgeRectCallout">
            <a:avLst>
              <a:gd name="adj1" fmla="val -126830"/>
              <a:gd name="adj2" fmla="val 3372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4876800" y="228600"/>
            <a:ext cx="4114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/>
              <a:t>Avaliar</a:t>
            </a:r>
            <a:r>
              <a:rPr lang="en-US" sz="2400" dirty="0" smtClean="0"/>
              <a:t>  </a:t>
            </a:r>
            <a:r>
              <a:rPr lang="en-US" sz="2400" dirty="0" err="1" smtClean="0"/>
              <a:t>Alternativas</a:t>
            </a:r>
            <a:r>
              <a:rPr lang="en-US" sz="2400" dirty="0" smtClean="0"/>
              <a:t> dos </a:t>
            </a:r>
            <a:r>
              <a:rPr lang="en-US" sz="2400" dirty="0" err="1" smtClean="0"/>
              <a:t>Planos</a:t>
            </a:r>
            <a:r>
              <a:rPr lang="en-US" sz="2400" dirty="0" smtClean="0"/>
              <a:t> de </a:t>
            </a:r>
            <a:r>
              <a:rPr lang="en-US" sz="2400" dirty="0" err="1" smtClean="0"/>
              <a:t>Gestão</a:t>
            </a:r>
            <a:r>
              <a:rPr lang="en-US" sz="2400" dirty="0" smtClean="0"/>
              <a:t> de </a:t>
            </a:r>
            <a:r>
              <a:rPr lang="en-US" sz="2400" dirty="0" err="1" smtClean="0"/>
              <a:t>Risco</a:t>
            </a:r>
            <a:endParaRPr lang="en-US" sz="2400" dirty="0"/>
          </a:p>
        </p:txBody>
      </p:sp>
      <p:sp>
        <p:nvSpPr>
          <p:cNvPr id="13314" name="TextBox 7"/>
          <p:cNvSpPr txBox="1">
            <a:spLocks noChangeArrowheads="1"/>
          </p:cNvSpPr>
          <p:nvPr/>
        </p:nvSpPr>
        <p:spPr bwMode="auto">
          <a:xfrm>
            <a:off x="5181600" y="1676400"/>
            <a:ext cx="4114800" cy="467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>
              <a:spcAft>
                <a:spcPts val="600"/>
              </a:spcAft>
              <a:buFont typeface="Arial" charset="0"/>
              <a:buChar char="•"/>
            </a:pPr>
            <a:r>
              <a:rPr lang="en-US" dirty="0" smtClean="0"/>
              <a:t>A </a:t>
            </a:r>
            <a:r>
              <a:rPr lang="en-US" dirty="0" err="1" smtClean="0"/>
              <a:t>Abordagem</a:t>
            </a:r>
            <a:r>
              <a:rPr lang="en-US" dirty="0" smtClean="0"/>
              <a:t> de </a:t>
            </a:r>
            <a:r>
              <a:rPr lang="en-US" dirty="0" err="1" smtClean="0"/>
              <a:t>risco</a:t>
            </a:r>
            <a:r>
              <a:rPr lang="en-US" dirty="0" smtClean="0"/>
              <a:t> </a:t>
            </a:r>
            <a:r>
              <a:rPr lang="en-US" dirty="0" err="1" smtClean="0"/>
              <a:t>trabalha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estreita</a:t>
            </a:r>
            <a:r>
              <a:rPr lang="en-US" dirty="0" smtClean="0"/>
              <a:t> </a:t>
            </a:r>
            <a:r>
              <a:rPr lang="en-US" dirty="0" err="1" smtClean="0"/>
              <a:t>colaboração</a:t>
            </a:r>
            <a:r>
              <a:rPr lang="en-US" dirty="0" smtClean="0"/>
              <a:t> com </a:t>
            </a:r>
            <a:r>
              <a:rPr lang="en-US" dirty="0" err="1" smtClean="0"/>
              <a:t>o</a:t>
            </a:r>
            <a:r>
              <a:rPr lang="en-US" dirty="0" smtClean="0"/>
              <a:t> PDT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avaliar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comparar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vários</a:t>
            </a:r>
            <a:r>
              <a:rPr lang="en-US" dirty="0" smtClean="0"/>
              <a:t> </a:t>
            </a:r>
            <a:r>
              <a:rPr lang="en-US" dirty="0" err="1" smtClean="0"/>
              <a:t>planos</a:t>
            </a:r>
            <a:r>
              <a:rPr lang="en-US" dirty="0" smtClean="0"/>
              <a:t> de </a:t>
            </a:r>
            <a:r>
              <a:rPr lang="en-US" dirty="0" err="1" smtClean="0"/>
              <a:t>redução</a:t>
            </a:r>
            <a:r>
              <a:rPr lang="en-US" dirty="0" smtClean="0"/>
              <a:t> de </a:t>
            </a:r>
            <a:r>
              <a:rPr lang="en-US" dirty="0" err="1" smtClean="0"/>
              <a:t>riscos</a:t>
            </a:r>
            <a:r>
              <a:rPr lang="en-US" dirty="0" smtClean="0"/>
              <a:t> (</a:t>
            </a:r>
            <a:r>
              <a:rPr lang="en-US" dirty="0" err="1" smtClean="0"/>
              <a:t>incluindo</a:t>
            </a:r>
            <a:r>
              <a:rPr lang="en-US" dirty="0" smtClean="0"/>
              <a:t> </a:t>
            </a:r>
            <a:r>
              <a:rPr lang="en-US" dirty="0" err="1" smtClean="0"/>
              <a:t>o</a:t>
            </a:r>
            <a:r>
              <a:rPr lang="en-US" dirty="0" smtClean="0"/>
              <a:t> Plano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Ação</a:t>
            </a:r>
            <a:r>
              <a:rPr lang="en-US" dirty="0" smtClean="0"/>
              <a:t>).</a:t>
            </a:r>
          </a:p>
          <a:p>
            <a:pPr marL="231775" indent="-231775">
              <a:spcAft>
                <a:spcPts val="600"/>
              </a:spcAft>
              <a:buFont typeface="Arial" charset="0"/>
              <a:buChar char="•"/>
            </a:pPr>
            <a:r>
              <a:rPr lang="en-US" dirty="0" err="1" smtClean="0"/>
              <a:t>Fatores</a:t>
            </a:r>
            <a:r>
              <a:rPr lang="en-US" dirty="0" smtClean="0"/>
              <a:t> de </a:t>
            </a:r>
            <a:r>
              <a:rPr lang="en-US" dirty="0" err="1" smtClean="0"/>
              <a:t>avaliação</a:t>
            </a:r>
            <a:r>
              <a:rPr lang="en-US" dirty="0" smtClean="0"/>
              <a:t> com base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segurança</a:t>
            </a:r>
            <a:r>
              <a:rPr lang="en-US" dirty="0" smtClean="0"/>
              <a:t> de </a:t>
            </a:r>
            <a:r>
              <a:rPr lang="en-US" dirty="0" err="1" smtClean="0"/>
              <a:t>vida</a:t>
            </a:r>
            <a:r>
              <a:rPr lang="en-US" dirty="0" smtClean="0"/>
              <a:t>, PF </a:t>
            </a:r>
            <a:r>
              <a:rPr lang="en-US" dirty="0" err="1" smtClean="0"/>
              <a:t>anual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relação</a:t>
            </a:r>
            <a:r>
              <a:rPr lang="en-US" dirty="0" smtClean="0"/>
              <a:t> com a TRG, </a:t>
            </a:r>
            <a:r>
              <a:rPr lang="en-US" dirty="0" err="1" smtClean="0"/>
              <a:t>considerações</a:t>
            </a:r>
            <a:r>
              <a:rPr lang="en-US" dirty="0" smtClean="0"/>
              <a:t> ALARP </a:t>
            </a:r>
            <a:r>
              <a:rPr lang="en-US" dirty="0" err="1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diretrizes</a:t>
            </a:r>
            <a:r>
              <a:rPr lang="en-US" dirty="0" smtClean="0"/>
              <a:t> </a:t>
            </a:r>
            <a:r>
              <a:rPr lang="en-US" dirty="0" err="1" smtClean="0"/>
              <a:t>essenciais</a:t>
            </a:r>
            <a:r>
              <a:rPr lang="en-US" dirty="0" smtClean="0"/>
              <a:t> de </a:t>
            </a:r>
            <a:r>
              <a:rPr lang="en-US" dirty="0" err="1" smtClean="0"/>
              <a:t>engenharia</a:t>
            </a:r>
            <a:r>
              <a:rPr lang="en-US" dirty="0" smtClean="0"/>
              <a:t>.</a:t>
            </a:r>
          </a:p>
          <a:p>
            <a:pPr marL="231775" indent="-231775">
              <a:spcAft>
                <a:spcPts val="600"/>
              </a:spcAft>
              <a:buFont typeface="Arial" charset="0"/>
              <a:buChar char="•"/>
            </a:pPr>
            <a:r>
              <a:rPr lang="en-US" dirty="0" err="1" smtClean="0"/>
              <a:t>Planos</a:t>
            </a:r>
            <a:r>
              <a:rPr lang="en-US" dirty="0" smtClean="0"/>
              <a:t> de </a:t>
            </a:r>
            <a:r>
              <a:rPr lang="en-US" dirty="0" err="1" smtClean="0"/>
              <a:t>redução</a:t>
            </a:r>
            <a:r>
              <a:rPr lang="en-US" dirty="0" smtClean="0"/>
              <a:t> de </a:t>
            </a:r>
            <a:r>
              <a:rPr lang="en-US" dirty="0" err="1" smtClean="0"/>
              <a:t>risco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comparados</a:t>
            </a:r>
            <a:r>
              <a:rPr lang="en-US" dirty="0" smtClean="0"/>
              <a:t> entre </a:t>
            </a:r>
            <a:r>
              <a:rPr lang="en-US" dirty="0" err="1" smtClean="0"/>
              <a:t>si</a:t>
            </a:r>
            <a:r>
              <a:rPr lang="en-US" dirty="0" smtClean="0"/>
              <a:t>, </a:t>
            </a:r>
            <a:r>
              <a:rPr lang="en-US" dirty="0" err="1" smtClean="0"/>
              <a:t>resultando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um </a:t>
            </a:r>
            <a:r>
              <a:rPr lang="en-US" dirty="0" err="1" smtClean="0"/>
              <a:t>ranqueamento</a:t>
            </a:r>
            <a:r>
              <a:rPr lang="en-US" dirty="0" smtClean="0"/>
              <a:t> dos </a:t>
            </a:r>
            <a:r>
              <a:rPr lang="en-US" dirty="0" err="1" smtClean="0"/>
              <a:t>planos</a:t>
            </a:r>
            <a:r>
              <a:rPr lang="en-US" dirty="0" smtClean="0"/>
              <a:t> com base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redução</a:t>
            </a:r>
            <a:r>
              <a:rPr lang="en-US" dirty="0" smtClean="0"/>
              <a:t> de </a:t>
            </a:r>
            <a:r>
              <a:rPr lang="en-US" dirty="0" err="1" smtClean="0"/>
              <a:t>riscos</a:t>
            </a:r>
            <a:r>
              <a:rPr lang="en-US" dirty="0" smtClean="0"/>
              <a:t> </a:t>
            </a:r>
            <a:r>
              <a:rPr lang="en-US" dirty="0" err="1" smtClean="0"/>
              <a:t>incrementais</a:t>
            </a:r>
            <a:r>
              <a:rPr lang="en-US" dirty="0" smtClean="0"/>
              <a:t> e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custos</a:t>
            </a:r>
            <a:r>
              <a:rPr lang="en-US" dirty="0" smtClean="0"/>
              <a:t> </a:t>
            </a:r>
            <a:r>
              <a:rPr lang="en-US" dirty="0" err="1" smtClean="0"/>
              <a:t>associados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600" y="77000"/>
            <a:ext cx="4572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ular Callout 11"/>
          <p:cNvSpPr/>
          <p:nvPr/>
        </p:nvSpPr>
        <p:spPr>
          <a:xfrm>
            <a:off x="5029200" y="685800"/>
            <a:ext cx="3505200" cy="838200"/>
          </a:xfrm>
          <a:prstGeom prst="wedgeRectCallout">
            <a:avLst>
              <a:gd name="adj1" fmla="val -138362"/>
              <a:gd name="adj2" fmla="val 3794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4876800" y="685800"/>
            <a:ext cx="3886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/>
              <a:t>Selecionar</a:t>
            </a:r>
            <a:r>
              <a:rPr lang="en-US" sz="2400" dirty="0" smtClean="0"/>
              <a:t> as </a:t>
            </a:r>
            <a:r>
              <a:rPr lang="en-US" sz="2400" dirty="0" err="1" smtClean="0"/>
              <a:t>alternativas</a:t>
            </a:r>
            <a:r>
              <a:rPr lang="en-US" sz="2400" dirty="0" smtClean="0"/>
              <a:t> </a:t>
            </a:r>
            <a:r>
              <a:rPr lang="en-US" sz="2400" dirty="0" err="1" smtClean="0"/>
              <a:t>recomendadas</a:t>
            </a:r>
            <a:r>
              <a:rPr lang="en-US" sz="2400" dirty="0" smtClean="0"/>
              <a:t> do Plano</a:t>
            </a:r>
            <a:endParaRPr lang="en-US" sz="2400" dirty="0"/>
          </a:p>
        </p:txBody>
      </p:sp>
      <p:sp>
        <p:nvSpPr>
          <p:cNvPr id="13314" name="TextBox 7"/>
          <p:cNvSpPr txBox="1">
            <a:spLocks noChangeArrowheads="1"/>
          </p:cNvSpPr>
          <p:nvPr/>
        </p:nvSpPr>
        <p:spPr bwMode="auto">
          <a:xfrm>
            <a:off x="5105400" y="1905000"/>
            <a:ext cx="3962400" cy="4401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>
              <a:spcAft>
                <a:spcPts val="600"/>
              </a:spcAft>
              <a:buFont typeface="Arial" charset="0"/>
              <a:buChar char="•"/>
            </a:pPr>
            <a:r>
              <a:rPr lang="en-US" dirty="0" smtClean="0"/>
              <a:t>O Plano de </a:t>
            </a:r>
            <a:r>
              <a:rPr lang="en-US" dirty="0" err="1" smtClean="0"/>
              <a:t>Gestão</a:t>
            </a:r>
            <a:r>
              <a:rPr lang="en-US" dirty="0" smtClean="0"/>
              <a:t> de </a:t>
            </a:r>
            <a:r>
              <a:rPr lang="en-US" dirty="0" err="1" smtClean="0"/>
              <a:t>Riscos</a:t>
            </a:r>
            <a:r>
              <a:rPr lang="en-US" dirty="0" smtClean="0"/>
              <a:t> </a:t>
            </a:r>
            <a:r>
              <a:rPr lang="en-US" dirty="0" err="1" smtClean="0"/>
              <a:t>seleciona</a:t>
            </a:r>
            <a:r>
              <a:rPr lang="en-US" dirty="0" smtClean="0"/>
              <a:t> </a:t>
            </a:r>
            <a:r>
              <a:rPr lang="en-US" dirty="0" err="1" smtClean="0"/>
              <a:t>todas</a:t>
            </a:r>
            <a:r>
              <a:rPr lang="en-US" dirty="0" smtClean="0"/>
              <a:t> as </a:t>
            </a:r>
            <a:r>
              <a:rPr lang="en-US" dirty="0" err="1" smtClean="0"/>
              <a:t>alternativas</a:t>
            </a:r>
            <a:r>
              <a:rPr lang="en-US" dirty="0" smtClean="0"/>
              <a:t> </a:t>
            </a:r>
            <a:r>
              <a:rPr lang="en-US" dirty="0" err="1" smtClean="0"/>
              <a:t>usando</a:t>
            </a:r>
            <a:r>
              <a:rPr lang="en-US" dirty="0" smtClean="0"/>
              <a:t> </a:t>
            </a:r>
            <a:r>
              <a:rPr lang="en-US" dirty="0" err="1" smtClean="0"/>
              <a:t>o</a:t>
            </a:r>
            <a:r>
              <a:rPr lang="en-US" dirty="0" smtClean="0"/>
              <a:t> </a:t>
            </a:r>
            <a:r>
              <a:rPr lang="en-US" dirty="0" err="1" smtClean="0"/>
              <a:t>ranqueamento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critério</a:t>
            </a:r>
            <a:r>
              <a:rPr lang="en-US" dirty="0" smtClean="0"/>
              <a:t>.</a:t>
            </a:r>
          </a:p>
          <a:p>
            <a:pPr marL="231775" indent="-231775">
              <a:spcAft>
                <a:spcPts val="600"/>
              </a:spcAft>
              <a:buFont typeface="Arial" charset="0"/>
              <a:buChar char="•"/>
            </a:pPr>
            <a:r>
              <a:rPr lang="en-US" dirty="0" err="1" smtClean="0"/>
              <a:t>Equipe</a:t>
            </a:r>
            <a:r>
              <a:rPr lang="en-US" dirty="0" smtClean="0"/>
              <a:t> Vertical se </a:t>
            </a:r>
            <a:r>
              <a:rPr lang="en-US" dirty="0" err="1" smtClean="0"/>
              <a:t>reúne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confirmar</a:t>
            </a:r>
            <a:r>
              <a:rPr lang="en-US" dirty="0" smtClean="0"/>
              <a:t> se </a:t>
            </a:r>
            <a:r>
              <a:rPr lang="en-US" dirty="0" err="1" smtClean="0"/>
              <a:t>o</a:t>
            </a:r>
            <a:r>
              <a:rPr lang="en-US" dirty="0" smtClean="0"/>
              <a:t> </a:t>
            </a:r>
            <a:r>
              <a:rPr lang="en-US" dirty="0" err="1" smtClean="0"/>
              <a:t>plano</a:t>
            </a:r>
            <a:r>
              <a:rPr lang="en-US" dirty="0" smtClean="0"/>
              <a:t> </a:t>
            </a:r>
            <a:r>
              <a:rPr lang="en-US" dirty="0" err="1" smtClean="0"/>
              <a:t>escolhido</a:t>
            </a:r>
            <a:r>
              <a:rPr lang="en-US" dirty="0" smtClean="0"/>
              <a:t> </a:t>
            </a:r>
            <a:r>
              <a:rPr lang="en-US" dirty="0" err="1" smtClean="0"/>
              <a:t>atende</a:t>
            </a:r>
            <a:r>
              <a:rPr lang="en-US" dirty="0" smtClean="0"/>
              <a:t> as leis, </a:t>
            </a:r>
            <a:r>
              <a:rPr lang="en-US" dirty="0" err="1" smtClean="0"/>
              <a:t>estatutos</a:t>
            </a:r>
            <a:r>
              <a:rPr lang="en-US" dirty="0" smtClean="0"/>
              <a:t>, </a:t>
            </a:r>
            <a:r>
              <a:rPr lang="en-US" dirty="0" err="1" smtClean="0"/>
              <a:t>ordens</a:t>
            </a:r>
            <a:r>
              <a:rPr lang="en-US" dirty="0" smtClean="0"/>
              <a:t> </a:t>
            </a:r>
            <a:r>
              <a:rPr lang="en-US" dirty="0" err="1" smtClean="0"/>
              <a:t>executivas</a:t>
            </a:r>
            <a:r>
              <a:rPr lang="en-US" dirty="0" smtClean="0"/>
              <a:t>, </a:t>
            </a:r>
            <a:r>
              <a:rPr lang="en-US" dirty="0" err="1" smtClean="0"/>
              <a:t>regulamentos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políticas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curso</a:t>
            </a:r>
            <a:r>
              <a:rPr lang="en-US" dirty="0" smtClean="0"/>
              <a:t>.</a:t>
            </a:r>
          </a:p>
          <a:p>
            <a:pPr marL="231775" indent="-231775">
              <a:spcAft>
                <a:spcPts val="600"/>
              </a:spcAft>
              <a:buFont typeface="Arial" charset="0"/>
              <a:buChar char="•"/>
            </a:pPr>
            <a:r>
              <a:rPr lang="en-US" dirty="0" err="1" smtClean="0"/>
              <a:t>Oportunidade</a:t>
            </a:r>
            <a:r>
              <a:rPr lang="en-US" dirty="0" smtClean="0"/>
              <a:t> de </a:t>
            </a:r>
            <a:r>
              <a:rPr lang="en-US" dirty="0" err="1" smtClean="0"/>
              <a:t>identificar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dirty="0" smtClean="0"/>
              <a:t> resolver </a:t>
            </a:r>
            <a:r>
              <a:rPr lang="en-US" dirty="0" err="1" smtClean="0"/>
              <a:t>quaisquer</a:t>
            </a:r>
            <a:r>
              <a:rPr lang="en-US" dirty="0" smtClean="0"/>
              <a:t> </a:t>
            </a:r>
            <a:r>
              <a:rPr lang="en-US" dirty="0" err="1" smtClean="0"/>
              <a:t>questões</a:t>
            </a:r>
            <a:r>
              <a:rPr lang="en-US" dirty="0" smtClean="0"/>
              <a:t> </a:t>
            </a:r>
            <a:r>
              <a:rPr lang="en-US" dirty="0" err="1" smtClean="0"/>
              <a:t>legais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políticas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poderiam</a:t>
            </a:r>
            <a:r>
              <a:rPr lang="en-US" dirty="0" smtClean="0"/>
              <a:t> </a:t>
            </a:r>
            <a:r>
              <a:rPr lang="en-US" dirty="0" err="1" smtClean="0"/>
              <a:t>atrasar</a:t>
            </a:r>
            <a:r>
              <a:rPr lang="en-US" dirty="0" smtClean="0"/>
              <a:t> a </a:t>
            </a:r>
            <a:r>
              <a:rPr lang="en-US" dirty="0" err="1" smtClean="0"/>
              <a:t>aprovação</a:t>
            </a:r>
            <a:r>
              <a:rPr lang="en-US" dirty="0" smtClean="0"/>
              <a:t> do </a:t>
            </a:r>
            <a:r>
              <a:rPr lang="en-US" dirty="0" err="1" smtClean="0"/>
              <a:t>relatório</a:t>
            </a:r>
            <a:r>
              <a:rPr lang="en-US" dirty="0" smtClean="0"/>
              <a:t> final </a:t>
            </a:r>
            <a:r>
              <a:rPr lang="en-US" dirty="0" err="1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divulgação</a:t>
            </a:r>
            <a:r>
              <a:rPr lang="en-US" dirty="0" smtClean="0"/>
              <a:t> do </a:t>
            </a:r>
            <a:r>
              <a:rPr lang="en-US" dirty="0" err="1" smtClean="0"/>
              <a:t>documento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NEPA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público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600" y="77000"/>
            <a:ext cx="4572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ular Callout 8"/>
          <p:cNvSpPr/>
          <p:nvPr/>
        </p:nvSpPr>
        <p:spPr>
          <a:xfrm>
            <a:off x="4800600" y="914400"/>
            <a:ext cx="4114800" cy="914400"/>
          </a:xfrm>
          <a:prstGeom prst="wedgeRectCallout">
            <a:avLst>
              <a:gd name="adj1" fmla="val -116975"/>
              <a:gd name="adj2" fmla="val 3864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4724400" y="1066800"/>
            <a:ext cx="441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err="1" smtClean="0"/>
              <a:t>Aprovação</a:t>
            </a:r>
            <a:r>
              <a:rPr lang="en-US" dirty="0" smtClean="0"/>
              <a:t> do DSOG do Plano </a:t>
            </a:r>
            <a:r>
              <a:rPr lang="en-US" dirty="0" err="1" smtClean="0"/>
              <a:t>Escolhido</a:t>
            </a:r>
            <a:r>
              <a:rPr lang="en-US" dirty="0" smtClean="0"/>
              <a:t> e da </a:t>
            </a:r>
            <a:r>
              <a:rPr lang="en-US" dirty="0" err="1" smtClean="0"/>
              <a:t>minuta</a:t>
            </a:r>
            <a:r>
              <a:rPr lang="en-US" dirty="0" smtClean="0"/>
              <a:t> do </a:t>
            </a:r>
            <a:r>
              <a:rPr lang="en-US" dirty="0" err="1" smtClean="0"/>
              <a:t>Relatório</a:t>
            </a:r>
            <a:r>
              <a:rPr lang="en-US" dirty="0" smtClean="0"/>
              <a:t> de MSB</a:t>
            </a:r>
            <a:endParaRPr lang="en-US" dirty="0"/>
          </a:p>
        </p:txBody>
      </p:sp>
      <p:sp>
        <p:nvSpPr>
          <p:cNvPr id="13314" name="TextBox 7"/>
          <p:cNvSpPr txBox="1">
            <a:spLocks noChangeArrowheads="1"/>
          </p:cNvSpPr>
          <p:nvPr/>
        </p:nvSpPr>
        <p:spPr bwMode="auto">
          <a:xfrm>
            <a:off x="5105400" y="2514600"/>
            <a:ext cx="3581400" cy="386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>
              <a:spcAft>
                <a:spcPts val="600"/>
              </a:spcAft>
              <a:buFont typeface="Arial" charset="0"/>
              <a:buChar char="•"/>
            </a:pPr>
            <a:r>
              <a:rPr lang="en-US" sz="2000" dirty="0" smtClean="0"/>
              <a:t>O </a:t>
            </a:r>
            <a:r>
              <a:rPr lang="en-US" sz="2000" dirty="0" err="1" smtClean="0"/>
              <a:t>Engenheiro</a:t>
            </a:r>
            <a:r>
              <a:rPr lang="en-US" sz="2000" dirty="0" smtClean="0"/>
              <a:t> </a:t>
            </a:r>
            <a:r>
              <a:rPr lang="en-US" sz="2000" dirty="0" err="1" smtClean="0"/>
              <a:t>Chefe</a:t>
            </a:r>
            <a:r>
              <a:rPr lang="en-US" sz="2000" dirty="0" smtClean="0"/>
              <a:t> e o DSO do Distrito </a:t>
            </a:r>
            <a:r>
              <a:rPr lang="en-US" sz="2000" dirty="0" err="1" smtClean="0"/>
              <a:t>apresentam</a:t>
            </a:r>
            <a:r>
              <a:rPr lang="en-US" sz="2000" dirty="0" smtClean="0"/>
              <a:t> </a:t>
            </a:r>
            <a:r>
              <a:rPr lang="en-US" sz="2000" dirty="0" err="1" smtClean="0"/>
              <a:t>todas</a:t>
            </a:r>
            <a:r>
              <a:rPr lang="en-US" sz="2000" dirty="0" smtClean="0"/>
              <a:t> as </a:t>
            </a:r>
            <a:r>
              <a:rPr lang="en-US" sz="2000" dirty="0" err="1" smtClean="0"/>
              <a:t>alternativas</a:t>
            </a:r>
            <a:r>
              <a:rPr lang="en-US" sz="2000" dirty="0" smtClean="0"/>
              <a:t> e o Plano </a:t>
            </a:r>
            <a:r>
              <a:rPr lang="en-US" sz="2000" dirty="0" err="1" smtClean="0"/>
              <a:t>para</a:t>
            </a:r>
            <a:r>
              <a:rPr lang="en-US" sz="2000" dirty="0" smtClean="0"/>
              <a:t> o DSOG antes de </a:t>
            </a:r>
            <a:r>
              <a:rPr lang="en-US" sz="2000" dirty="0" err="1" smtClean="0"/>
              <a:t>finalizar</a:t>
            </a:r>
            <a:r>
              <a:rPr lang="en-US" sz="2000" dirty="0" smtClean="0"/>
              <a:t> o ATR.</a:t>
            </a:r>
          </a:p>
          <a:p>
            <a:pPr marL="231775" indent="-231775">
              <a:spcAft>
                <a:spcPts val="600"/>
              </a:spcAft>
              <a:buFont typeface="Arial" charset="0"/>
              <a:buChar char="•"/>
            </a:pPr>
            <a:r>
              <a:rPr lang="en-US" sz="2000" dirty="0" err="1" smtClean="0"/>
              <a:t>Eles</a:t>
            </a:r>
            <a:r>
              <a:rPr lang="en-US" sz="2000" dirty="0" smtClean="0"/>
              <a:t> </a:t>
            </a:r>
            <a:r>
              <a:rPr lang="en-US" sz="2000" dirty="0" err="1" smtClean="0"/>
              <a:t>também</a:t>
            </a:r>
            <a:r>
              <a:rPr lang="en-US" sz="2000" dirty="0" smtClean="0"/>
              <a:t> </a:t>
            </a:r>
            <a:r>
              <a:rPr lang="en-US" sz="2000" dirty="0" err="1" smtClean="0"/>
              <a:t>apresentam</a:t>
            </a:r>
            <a:r>
              <a:rPr lang="en-US" sz="2000" dirty="0" smtClean="0"/>
              <a:t> </a:t>
            </a:r>
            <a:r>
              <a:rPr lang="en-US" sz="2000" dirty="0" err="1" smtClean="0"/>
              <a:t>os</a:t>
            </a:r>
            <a:r>
              <a:rPr lang="en-US" sz="2000" dirty="0" smtClean="0"/>
              <a:t> </a:t>
            </a:r>
            <a:r>
              <a:rPr lang="en-US" sz="2000" dirty="0" err="1" smtClean="0"/>
              <a:t>comentários</a:t>
            </a:r>
            <a:r>
              <a:rPr lang="en-US" sz="2000" dirty="0" smtClean="0"/>
              <a:t> </a:t>
            </a:r>
            <a:r>
              <a:rPr lang="en-US" sz="2000" dirty="0" err="1" smtClean="0"/>
              <a:t>mais</a:t>
            </a:r>
            <a:r>
              <a:rPr lang="en-US" sz="2000" dirty="0" smtClean="0"/>
              <a:t> </a:t>
            </a:r>
            <a:r>
              <a:rPr lang="en-US" sz="2000" dirty="0" err="1" smtClean="0"/>
              <a:t>importantes</a:t>
            </a:r>
            <a:r>
              <a:rPr lang="en-US" sz="2000" dirty="0" smtClean="0"/>
              <a:t> do ATR, </a:t>
            </a:r>
            <a:r>
              <a:rPr lang="en-US" sz="2000" dirty="0" err="1" smtClean="0"/>
              <a:t>como</a:t>
            </a:r>
            <a:r>
              <a:rPr lang="en-US" sz="2000" dirty="0" smtClean="0"/>
              <a:t> </a:t>
            </a:r>
            <a:r>
              <a:rPr lang="en-US" sz="2000" dirty="0" err="1" smtClean="0"/>
              <a:t>os</a:t>
            </a:r>
            <a:r>
              <a:rPr lang="en-US" sz="2000" dirty="0" smtClean="0"/>
              <a:t> </a:t>
            </a:r>
            <a:r>
              <a:rPr lang="en-US" sz="2000" dirty="0" err="1" smtClean="0"/>
              <a:t>problemas</a:t>
            </a:r>
            <a:r>
              <a:rPr lang="en-US" sz="2000" dirty="0" smtClean="0"/>
              <a:t> </a:t>
            </a:r>
            <a:r>
              <a:rPr lang="en-US" sz="2000" dirty="0" err="1" smtClean="0"/>
              <a:t>serão</a:t>
            </a:r>
            <a:r>
              <a:rPr lang="en-US" sz="2000" dirty="0" smtClean="0"/>
              <a:t> </a:t>
            </a:r>
            <a:r>
              <a:rPr lang="en-US" sz="2000" dirty="0" err="1" smtClean="0"/>
              <a:t>resolvidos</a:t>
            </a:r>
            <a:r>
              <a:rPr lang="en-US" sz="2000" dirty="0" smtClean="0"/>
              <a:t> </a:t>
            </a:r>
            <a:r>
              <a:rPr lang="en-US" sz="2000" dirty="0" err="1" smtClean="0"/>
              <a:t>bem</a:t>
            </a:r>
            <a:r>
              <a:rPr lang="en-US" sz="2000" dirty="0" smtClean="0"/>
              <a:t> </a:t>
            </a:r>
            <a:r>
              <a:rPr lang="en-US" sz="2000" dirty="0" err="1" smtClean="0"/>
              <a:t>como</a:t>
            </a:r>
            <a:r>
              <a:rPr lang="en-US" sz="2000" dirty="0" smtClean="0"/>
              <a:t> </a:t>
            </a:r>
            <a:r>
              <a:rPr lang="en-US" sz="2000" dirty="0" err="1" smtClean="0"/>
              <a:t>problemas</a:t>
            </a:r>
            <a:r>
              <a:rPr lang="en-US" sz="2000" dirty="0" smtClean="0"/>
              <a:t> </a:t>
            </a:r>
            <a:r>
              <a:rPr lang="en-US" sz="2000" dirty="0" err="1" smtClean="0"/>
              <a:t>sem</a:t>
            </a:r>
            <a:r>
              <a:rPr lang="en-US" sz="2000" dirty="0" smtClean="0"/>
              <a:t> </a:t>
            </a:r>
            <a:r>
              <a:rPr lang="en-US" sz="2000" dirty="0" err="1" smtClean="0"/>
              <a:t>solução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600" y="77000"/>
            <a:ext cx="4572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ular Callout 9"/>
          <p:cNvSpPr/>
          <p:nvPr/>
        </p:nvSpPr>
        <p:spPr>
          <a:xfrm>
            <a:off x="4800600" y="304800"/>
            <a:ext cx="4114800" cy="1295400"/>
          </a:xfrm>
          <a:prstGeom prst="wedgeRectCallout">
            <a:avLst>
              <a:gd name="adj1" fmla="val -125260"/>
              <a:gd name="adj2" fmla="val 3706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64" name="TextBox 6"/>
          <p:cNvSpPr txBox="1">
            <a:spLocks noChangeArrowheads="1"/>
          </p:cNvSpPr>
          <p:nvPr/>
        </p:nvSpPr>
        <p:spPr bwMode="auto">
          <a:xfrm>
            <a:off x="4267200" y="457200"/>
            <a:ext cx="50673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Char char="•"/>
            </a:pPr>
            <a:r>
              <a:rPr lang="en-US" sz="2000" dirty="0" smtClean="0"/>
              <a:t>Distrito </a:t>
            </a:r>
            <a:r>
              <a:rPr lang="en-US" sz="2000" dirty="0" err="1" smtClean="0"/>
              <a:t>conclui</a:t>
            </a:r>
            <a:r>
              <a:rPr lang="en-US" sz="2000" dirty="0" smtClean="0"/>
              <a:t> a </a:t>
            </a:r>
            <a:r>
              <a:rPr lang="en-US" sz="2000" dirty="0" err="1" smtClean="0"/>
              <a:t>minuta</a:t>
            </a:r>
            <a:endParaRPr lang="en-US" sz="2000" dirty="0" smtClean="0"/>
          </a:p>
          <a:p>
            <a:pPr algn="ctr"/>
            <a:r>
              <a:rPr lang="en-US" sz="2000" dirty="0" smtClean="0"/>
              <a:t>do </a:t>
            </a:r>
            <a:r>
              <a:rPr lang="en-US" sz="2000" dirty="0" err="1" smtClean="0"/>
              <a:t>relatório</a:t>
            </a:r>
            <a:r>
              <a:rPr lang="en-US" sz="2000" dirty="0" smtClean="0"/>
              <a:t> de MSB, </a:t>
            </a:r>
          </a:p>
          <a:p>
            <a:pPr algn="ctr"/>
            <a:r>
              <a:rPr lang="en-US" sz="2000" dirty="0" smtClean="0"/>
              <a:t>DQC, and ATR/QCC (cont.)</a:t>
            </a:r>
            <a:endParaRPr lang="en-US" sz="2000" dirty="0"/>
          </a:p>
        </p:txBody>
      </p:sp>
      <p:sp>
        <p:nvSpPr>
          <p:cNvPr id="15365" name="TextBox 8"/>
          <p:cNvSpPr txBox="1">
            <a:spLocks noChangeArrowheads="1"/>
          </p:cNvSpPr>
          <p:nvPr/>
        </p:nvSpPr>
        <p:spPr bwMode="auto">
          <a:xfrm>
            <a:off x="4724400" y="2362200"/>
            <a:ext cx="4343400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O Distrito </a:t>
            </a:r>
            <a:r>
              <a:rPr lang="en-US" dirty="0" err="1" smtClean="0"/>
              <a:t>deve</a:t>
            </a:r>
            <a:r>
              <a:rPr lang="en-US" dirty="0" smtClean="0"/>
              <a:t> </a:t>
            </a:r>
            <a:r>
              <a:rPr lang="en-US" dirty="0" err="1" smtClean="0"/>
              <a:t>concluir</a:t>
            </a:r>
            <a:r>
              <a:rPr lang="en-US" dirty="0" smtClean="0"/>
              <a:t> a </a:t>
            </a:r>
            <a:r>
              <a:rPr lang="en-US" dirty="0" err="1" smtClean="0"/>
              <a:t>análise</a:t>
            </a:r>
            <a:r>
              <a:rPr lang="en-US" dirty="0" smtClean="0"/>
              <a:t> de DQC antes do </a:t>
            </a:r>
            <a:r>
              <a:rPr lang="en-US" dirty="0" err="1" smtClean="0"/>
              <a:t>início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ATR.</a:t>
            </a:r>
          </a:p>
          <a:p>
            <a:pPr>
              <a:buFont typeface="Arial"/>
              <a:buChar char="•"/>
            </a:pPr>
            <a:r>
              <a:rPr lang="en-US" dirty="0" smtClean="0"/>
              <a:t> A RMC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o</a:t>
            </a:r>
            <a:r>
              <a:rPr lang="en-US" dirty="0" smtClean="0"/>
              <a:t> RMO </a:t>
            </a:r>
            <a:r>
              <a:rPr lang="en-US" dirty="0" err="1" smtClean="0"/>
              <a:t>responsável</a:t>
            </a:r>
            <a:r>
              <a:rPr lang="en-US" dirty="0" smtClean="0"/>
              <a:t> </a:t>
            </a:r>
            <a:r>
              <a:rPr lang="en-US" dirty="0" err="1" smtClean="0"/>
              <a:t>pela</a:t>
            </a:r>
            <a:r>
              <a:rPr lang="en-US" dirty="0" smtClean="0"/>
              <a:t> </a:t>
            </a:r>
            <a:r>
              <a:rPr lang="en-US" dirty="0" err="1" smtClean="0"/>
              <a:t>coordenação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gestão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ATR, de </a:t>
            </a:r>
            <a:r>
              <a:rPr lang="en-US" dirty="0" err="1" smtClean="0"/>
              <a:t>acordo</a:t>
            </a:r>
            <a:r>
              <a:rPr lang="en-US" dirty="0" smtClean="0"/>
              <a:t> com CE 1165-2-214.</a:t>
            </a:r>
          </a:p>
          <a:p>
            <a:pPr>
              <a:buFont typeface="Arial"/>
              <a:buChar char="•"/>
            </a:pPr>
            <a:r>
              <a:rPr lang="en-US" dirty="0" smtClean="0"/>
              <a:t> O MCX </a:t>
            </a:r>
            <a:r>
              <a:rPr lang="en-US" dirty="0" err="1" smtClean="0"/>
              <a:t>estabelecerá</a:t>
            </a:r>
            <a:r>
              <a:rPr lang="en-US" dirty="0" smtClean="0"/>
              <a:t> </a:t>
            </a:r>
            <a:r>
              <a:rPr lang="en-US" dirty="0" err="1" smtClean="0"/>
              <a:t>prioritariamente</a:t>
            </a:r>
            <a:r>
              <a:rPr lang="en-US" dirty="0" smtClean="0"/>
              <a:t> </a:t>
            </a:r>
            <a:r>
              <a:rPr lang="en-US" dirty="0" err="1" smtClean="0"/>
              <a:t>equipes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execução</a:t>
            </a:r>
            <a:r>
              <a:rPr lang="en-US" dirty="0" smtClean="0"/>
              <a:t> de ATR,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coordenação</a:t>
            </a:r>
            <a:r>
              <a:rPr lang="en-US" dirty="0" smtClean="0"/>
              <a:t> com o RMO e PCX, de </a:t>
            </a:r>
            <a:r>
              <a:rPr lang="en-US" dirty="0" err="1" smtClean="0"/>
              <a:t>acordo</a:t>
            </a:r>
            <a:r>
              <a:rPr lang="en-US" dirty="0" smtClean="0"/>
              <a:t> com ER 10-1-51.</a:t>
            </a:r>
          </a:p>
          <a:p>
            <a:pPr>
              <a:buFont typeface="Arial"/>
              <a:buChar char="•"/>
            </a:pPr>
            <a:r>
              <a:rPr lang="en-US" dirty="0" smtClean="0"/>
              <a:t> O RMO </a:t>
            </a:r>
            <a:r>
              <a:rPr lang="en-US" dirty="0" err="1" smtClean="0"/>
              <a:t>garante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o DSPC </a:t>
            </a:r>
            <a:r>
              <a:rPr lang="en-US" dirty="0" err="1" smtClean="0"/>
              <a:t>esteja</a:t>
            </a:r>
            <a:r>
              <a:rPr lang="en-US" dirty="0" smtClean="0"/>
              <a:t> </a:t>
            </a:r>
            <a:r>
              <a:rPr lang="en-US" dirty="0" err="1" smtClean="0"/>
              <a:t>incluído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avaliação</a:t>
            </a:r>
            <a:r>
              <a:rPr lang="en-US" dirty="0" smtClean="0"/>
              <a:t> </a:t>
            </a:r>
            <a:r>
              <a:rPr lang="en-US" dirty="0" err="1" smtClean="0"/>
              <a:t>técnica</a:t>
            </a:r>
            <a:r>
              <a:rPr lang="en-US" dirty="0" smtClean="0"/>
              <a:t>.</a:t>
            </a:r>
          </a:p>
          <a:p>
            <a:pPr marL="282575" indent="-282575">
              <a:buFont typeface="Arial" charset="0"/>
              <a:buChar char="•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600" y="77000"/>
            <a:ext cx="4572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ular Callout 8"/>
          <p:cNvSpPr/>
          <p:nvPr/>
        </p:nvSpPr>
        <p:spPr>
          <a:xfrm>
            <a:off x="4876800" y="228600"/>
            <a:ext cx="4038600" cy="914400"/>
          </a:xfrm>
          <a:prstGeom prst="wedgeRectCallout">
            <a:avLst>
              <a:gd name="adj1" fmla="val -122552"/>
              <a:gd name="adj2" fmla="val 5346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40" name="TextBox 6"/>
          <p:cNvSpPr txBox="1">
            <a:spLocks noChangeArrowheads="1"/>
          </p:cNvSpPr>
          <p:nvPr/>
        </p:nvSpPr>
        <p:spPr bwMode="auto">
          <a:xfrm>
            <a:off x="4876800" y="228600"/>
            <a:ext cx="396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/>
              <a:t>Produtos</a:t>
            </a:r>
            <a:r>
              <a:rPr lang="en-US" sz="2400" dirty="0" smtClean="0"/>
              <a:t> </a:t>
            </a:r>
            <a:r>
              <a:rPr lang="en-US" sz="2400" dirty="0" err="1" smtClean="0"/>
              <a:t>finais</a:t>
            </a:r>
            <a:r>
              <a:rPr lang="en-US" sz="2400" dirty="0" smtClean="0"/>
              <a:t> da </a:t>
            </a:r>
          </a:p>
          <a:p>
            <a:pPr algn="ctr"/>
            <a:r>
              <a:rPr lang="en-US" sz="2400" dirty="0" smtClean="0"/>
              <a:t>MINUTA</a:t>
            </a:r>
            <a:endParaRPr lang="en-US" sz="24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572000" y="1752600"/>
            <a:ext cx="4724400" cy="4847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88975" lvl="1" indent="-23177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 err="1" smtClean="0"/>
              <a:t>Ficha</a:t>
            </a:r>
            <a:r>
              <a:rPr lang="en-US" sz="1600" dirty="0" smtClean="0"/>
              <a:t> de dados do </a:t>
            </a:r>
            <a:r>
              <a:rPr lang="en-US" sz="1600" dirty="0" err="1" smtClean="0"/>
              <a:t>Risco</a:t>
            </a:r>
            <a:r>
              <a:rPr lang="en-US" sz="1600" dirty="0" smtClean="0"/>
              <a:t> de </a:t>
            </a:r>
            <a:r>
              <a:rPr lang="en-US" sz="1600" dirty="0" err="1" smtClean="0"/>
              <a:t>Inundação</a:t>
            </a:r>
            <a:endParaRPr lang="en-US" sz="1600" dirty="0" smtClean="0"/>
          </a:p>
          <a:p>
            <a:pPr marL="1146175" lvl="2" indent="-23177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200" dirty="0" err="1" smtClean="0"/>
              <a:t>Ferramentas</a:t>
            </a:r>
            <a:r>
              <a:rPr lang="en-US" sz="1200" dirty="0" smtClean="0"/>
              <a:t> de </a:t>
            </a:r>
            <a:r>
              <a:rPr lang="en-US" sz="1200" dirty="0" err="1" smtClean="0"/>
              <a:t>Comunicação</a:t>
            </a:r>
            <a:r>
              <a:rPr lang="en-US" sz="1200" dirty="0" smtClean="0"/>
              <a:t> </a:t>
            </a:r>
            <a:r>
              <a:rPr lang="en-US" sz="1200" dirty="0" err="1" smtClean="0"/>
              <a:t>para</a:t>
            </a:r>
            <a:r>
              <a:rPr lang="en-US" sz="1200" dirty="0" smtClean="0"/>
              <a:t> o </a:t>
            </a:r>
            <a:r>
              <a:rPr lang="en-US" sz="1200" dirty="0" err="1" smtClean="0"/>
              <a:t>público</a:t>
            </a:r>
            <a:r>
              <a:rPr lang="en-US" sz="1200" dirty="0" smtClean="0"/>
              <a:t> </a:t>
            </a:r>
            <a:r>
              <a:rPr lang="en-US" sz="1200" dirty="0" err="1" smtClean="0"/>
              <a:t>geral</a:t>
            </a:r>
            <a:r>
              <a:rPr lang="en-US" sz="1200" dirty="0" smtClean="0"/>
              <a:t>.  (ex: </a:t>
            </a:r>
            <a:r>
              <a:rPr lang="en-US" sz="1200" dirty="0" err="1" smtClean="0"/>
              <a:t>panfletos</a:t>
            </a:r>
            <a:r>
              <a:rPr lang="en-US" sz="1200" dirty="0" smtClean="0"/>
              <a:t> </a:t>
            </a:r>
            <a:r>
              <a:rPr lang="en-US" sz="1200" dirty="0" err="1" smtClean="0"/>
              <a:t>para</a:t>
            </a:r>
            <a:r>
              <a:rPr lang="en-US" sz="1200" dirty="0" smtClean="0"/>
              <a:t> </a:t>
            </a:r>
            <a:r>
              <a:rPr lang="en-US" sz="1200" dirty="0" err="1" smtClean="0"/>
              <a:t>comunicação</a:t>
            </a:r>
            <a:r>
              <a:rPr lang="en-US" sz="1200" dirty="0" smtClean="0"/>
              <a:t>, </a:t>
            </a:r>
            <a:r>
              <a:rPr lang="en-US" sz="1200" dirty="0" err="1" smtClean="0"/>
              <a:t>etc</a:t>
            </a:r>
            <a:r>
              <a:rPr lang="en-US" sz="1200" dirty="0" smtClean="0"/>
              <a:t>)</a:t>
            </a:r>
          </a:p>
          <a:p>
            <a:pPr marL="688975" lvl="1" indent="-23177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 err="1" smtClean="0"/>
              <a:t>Resumo</a:t>
            </a:r>
            <a:r>
              <a:rPr lang="en-US" sz="1600" dirty="0" smtClean="0"/>
              <a:t> de </a:t>
            </a:r>
            <a:r>
              <a:rPr lang="en-US" sz="1600" dirty="0" err="1" smtClean="0"/>
              <a:t>Decisões</a:t>
            </a:r>
            <a:r>
              <a:rPr lang="en-US" sz="1600" dirty="0" smtClean="0"/>
              <a:t> </a:t>
            </a:r>
            <a:r>
              <a:rPr lang="en-US" sz="1600" dirty="0" err="1" smtClean="0"/>
              <a:t>e</a:t>
            </a:r>
            <a:r>
              <a:rPr lang="en-US" sz="1600" dirty="0" smtClean="0"/>
              <a:t> </a:t>
            </a:r>
            <a:r>
              <a:rPr lang="en-US" sz="1600" dirty="0" err="1" smtClean="0"/>
              <a:t>Ações</a:t>
            </a:r>
            <a:r>
              <a:rPr lang="en-US" sz="1600" dirty="0" smtClean="0"/>
              <a:t> de </a:t>
            </a:r>
            <a:r>
              <a:rPr lang="en-US" sz="1600" dirty="0" err="1" smtClean="0"/>
              <a:t>Segurança</a:t>
            </a:r>
            <a:r>
              <a:rPr lang="en-US" sz="1600" dirty="0" smtClean="0"/>
              <a:t> de </a:t>
            </a:r>
            <a:r>
              <a:rPr lang="en-US" sz="1600" dirty="0" err="1" smtClean="0"/>
              <a:t>Barragens</a:t>
            </a:r>
            <a:r>
              <a:rPr lang="en-US" sz="1600" dirty="0" smtClean="0"/>
              <a:t> (</a:t>
            </a:r>
            <a:r>
              <a:rPr lang="en-US" sz="1600" dirty="0"/>
              <a:t>DSADS)</a:t>
            </a:r>
            <a:endParaRPr lang="en-US" sz="1600" dirty="0" smtClean="0"/>
          </a:p>
          <a:p>
            <a:pPr marL="1146175" lvl="2" indent="-23177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200" dirty="0" err="1" smtClean="0"/>
              <a:t>Documento</a:t>
            </a:r>
            <a:r>
              <a:rPr lang="en-US" sz="1200" dirty="0" smtClean="0"/>
              <a:t> </a:t>
            </a:r>
            <a:r>
              <a:rPr lang="en-US" sz="1200" dirty="0" err="1" smtClean="0"/>
              <a:t>único</a:t>
            </a:r>
            <a:r>
              <a:rPr lang="en-US" sz="1200" dirty="0" smtClean="0"/>
              <a:t> </a:t>
            </a:r>
            <a:r>
              <a:rPr lang="en-US" sz="1200" dirty="0" err="1" smtClean="0"/>
              <a:t>usado</a:t>
            </a:r>
            <a:r>
              <a:rPr lang="en-US" sz="1200" dirty="0" smtClean="0"/>
              <a:t> </a:t>
            </a:r>
            <a:r>
              <a:rPr lang="en-US" sz="1200" dirty="0" err="1" smtClean="0"/>
              <a:t>para</a:t>
            </a:r>
            <a:r>
              <a:rPr lang="en-US" sz="1200" dirty="0" smtClean="0"/>
              <a:t> </a:t>
            </a:r>
            <a:r>
              <a:rPr lang="en-US" sz="1200" dirty="0" err="1" smtClean="0"/>
              <a:t>informar</a:t>
            </a:r>
            <a:r>
              <a:rPr lang="en-US" sz="1200" dirty="0" smtClean="0"/>
              <a:t> e </a:t>
            </a:r>
            <a:r>
              <a:rPr lang="en-US" sz="1200" dirty="0" err="1" smtClean="0"/>
              <a:t>ajudar</a:t>
            </a:r>
            <a:r>
              <a:rPr lang="en-US" sz="1200" dirty="0" smtClean="0"/>
              <a:t> </a:t>
            </a:r>
            <a:r>
              <a:rPr lang="en-US" sz="1200" dirty="0" err="1" smtClean="0"/>
              <a:t>os</a:t>
            </a:r>
            <a:r>
              <a:rPr lang="en-US" sz="1200" dirty="0" smtClean="0"/>
              <a:t> </a:t>
            </a:r>
            <a:r>
              <a:rPr lang="en-US" sz="1200" dirty="0" err="1" smtClean="0"/>
              <a:t>Líderes</a:t>
            </a:r>
            <a:r>
              <a:rPr lang="en-US" sz="1200" dirty="0" smtClean="0"/>
              <a:t> seniors a </a:t>
            </a:r>
            <a:r>
              <a:rPr lang="en-US" sz="1200" dirty="0" err="1" smtClean="0"/>
              <a:t>tomar</a:t>
            </a:r>
            <a:r>
              <a:rPr lang="en-US" sz="1200" dirty="0" smtClean="0"/>
              <a:t> as </a:t>
            </a:r>
            <a:r>
              <a:rPr lang="en-US" sz="1200" dirty="0" err="1" smtClean="0"/>
              <a:t>decisões</a:t>
            </a:r>
            <a:r>
              <a:rPr lang="en-US" sz="1200" dirty="0" smtClean="0"/>
              <a:t> de </a:t>
            </a:r>
            <a:r>
              <a:rPr lang="en-US" sz="1200" dirty="0" err="1" smtClean="0"/>
              <a:t>segurança</a:t>
            </a:r>
            <a:r>
              <a:rPr lang="en-US" sz="1200" dirty="0" smtClean="0"/>
              <a:t> de </a:t>
            </a:r>
            <a:r>
              <a:rPr lang="en-US" sz="1200" dirty="0" err="1" smtClean="0"/>
              <a:t>barragens</a:t>
            </a:r>
            <a:r>
              <a:rPr lang="en-US" sz="1200" dirty="0" smtClean="0"/>
              <a:t>.</a:t>
            </a:r>
          </a:p>
          <a:p>
            <a:pPr marL="1146175" lvl="2" indent="-23177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200" dirty="0" err="1" smtClean="0"/>
              <a:t>Adequado</a:t>
            </a:r>
            <a:r>
              <a:rPr lang="en-US" sz="1200" dirty="0" smtClean="0"/>
              <a:t> </a:t>
            </a:r>
            <a:r>
              <a:rPr lang="en-US" sz="1200" dirty="0" err="1" smtClean="0"/>
              <a:t>para</a:t>
            </a:r>
            <a:r>
              <a:rPr lang="en-US" sz="1200" dirty="0" smtClean="0"/>
              <a:t> a </a:t>
            </a:r>
            <a:r>
              <a:rPr lang="en-US" sz="1200" dirty="0" err="1" smtClean="0"/>
              <a:t>autroização</a:t>
            </a:r>
            <a:r>
              <a:rPr lang="en-US" sz="1200" dirty="0" smtClean="0"/>
              <a:t> de </a:t>
            </a:r>
            <a:r>
              <a:rPr lang="en-US" sz="1200" dirty="0" err="1" smtClean="0"/>
              <a:t>patrocinadores</a:t>
            </a:r>
            <a:r>
              <a:rPr lang="en-US" sz="1200" dirty="0" smtClean="0"/>
              <a:t> </a:t>
            </a:r>
            <a:r>
              <a:rPr lang="en-US" sz="1200" dirty="0" err="1" smtClean="0"/>
              <a:t>locais</a:t>
            </a:r>
            <a:r>
              <a:rPr lang="en-US" sz="1200" dirty="0" smtClean="0"/>
              <a:t>, </a:t>
            </a:r>
            <a:r>
              <a:rPr lang="en-US" sz="1200" dirty="0" err="1" smtClean="0"/>
              <a:t>atores</a:t>
            </a:r>
            <a:r>
              <a:rPr lang="en-US" sz="1200" dirty="0" smtClean="0"/>
              <a:t>, </a:t>
            </a:r>
            <a:r>
              <a:rPr lang="en-US" sz="1200" dirty="0" err="1" smtClean="0"/>
              <a:t>agências</a:t>
            </a:r>
            <a:r>
              <a:rPr lang="en-US" sz="1200" dirty="0" smtClean="0"/>
              <a:t> de </a:t>
            </a:r>
            <a:r>
              <a:rPr lang="en-US" sz="1200" dirty="0" err="1" smtClean="0"/>
              <a:t>recursos</a:t>
            </a:r>
            <a:r>
              <a:rPr lang="en-US" sz="1200" dirty="0" smtClean="0"/>
              <a:t>, etc</a:t>
            </a:r>
          </a:p>
          <a:p>
            <a:pPr marL="1146175" lvl="2" indent="-23177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200" dirty="0" err="1" smtClean="0"/>
              <a:t>Nível</a:t>
            </a:r>
            <a:r>
              <a:rPr lang="en-US" sz="1200" dirty="0" smtClean="0"/>
              <a:t> de </a:t>
            </a:r>
            <a:r>
              <a:rPr lang="en-US" sz="1200" dirty="0" err="1" smtClean="0"/>
              <a:t>detalhe</a:t>
            </a:r>
            <a:r>
              <a:rPr lang="en-US" sz="1200" dirty="0" smtClean="0"/>
              <a:t> </a:t>
            </a:r>
            <a:r>
              <a:rPr lang="en-US" sz="1200" dirty="0" err="1" smtClean="0"/>
              <a:t>não</a:t>
            </a:r>
            <a:r>
              <a:rPr lang="en-US" sz="1200" dirty="0" smtClean="0"/>
              <a:t> </a:t>
            </a:r>
            <a:r>
              <a:rPr lang="en-US" sz="1200" dirty="0" err="1" smtClean="0"/>
              <a:t>destinados</a:t>
            </a:r>
            <a:r>
              <a:rPr lang="en-US" sz="1200" dirty="0" smtClean="0"/>
              <a:t> </a:t>
            </a:r>
            <a:r>
              <a:rPr lang="en-US" sz="1200" dirty="0" err="1" smtClean="0"/>
              <a:t>à</a:t>
            </a:r>
            <a:r>
              <a:rPr lang="en-US" sz="1200" dirty="0" smtClean="0"/>
              <a:t> </a:t>
            </a:r>
            <a:r>
              <a:rPr lang="en-US" sz="1200" dirty="0" err="1" smtClean="0"/>
              <a:t>mídia</a:t>
            </a:r>
            <a:r>
              <a:rPr lang="en-US" sz="1200" dirty="0" smtClean="0"/>
              <a:t> </a:t>
            </a:r>
            <a:r>
              <a:rPr lang="en-US" sz="1200" dirty="0" err="1" smtClean="0"/>
              <a:t>e</a:t>
            </a:r>
            <a:r>
              <a:rPr lang="en-US" sz="1200" dirty="0" smtClean="0"/>
              <a:t> </a:t>
            </a:r>
            <a:r>
              <a:rPr lang="en-US" sz="1200" dirty="0" err="1" smtClean="0"/>
              <a:t>ao</a:t>
            </a:r>
            <a:r>
              <a:rPr lang="en-US" sz="1200" dirty="0" smtClean="0"/>
              <a:t> </a:t>
            </a:r>
            <a:r>
              <a:rPr lang="en-US" sz="1200" dirty="0" err="1" smtClean="0"/>
              <a:t>público</a:t>
            </a:r>
            <a:r>
              <a:rPr lang="en-US" sz="1200" dirty="0" smtClean="0"/>
              <a:t> </a:t>
            </a:r>
            <a:r>
              <a:rPr lang="en-US" sz="1200" dirty="0" err="1" smtClean="0"/>
              <a:t>em</a:t>
            </a:r>
            <a:r>
              <a:rPr lang="en-US" sz="1200" dirty="0" smtClean="0"/>
              <a:t> </a:t>
            </a:r>
            <a:r>
              <a:rPr lang="en-US" sz="1200" dirty="0" err="1" smtClean="0"/>
              <a:t>geral</a:t>
            </a:r>
            <a:r>
              <a:rPr lang="en-US" sz="1200" dirty="0" smtClean="0"/>
              <a:t>.</a:t>
            </a:r>
          </a:p>
          <a:p>
            <a:pPr marL="688975" lvl="1" indent="-23177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 err="1" smtClean="0"/>
              <a:t>Documentação</a:t>
            </a:r>
            <a:r>
              <a:rPr lang="en-US" sz="1600" dirty="0" smtClean="0"/>
              <a:t> do </a:t>
            </a:r>
            <a:r>
              <a:rPr lang="en-US" sz="1600" dirty="0" err="1" smtClean="0"/>
              <a:t>Relatório</a:t>
            </a:r>
            <a:r>
              <a:rPr lang="en-US" sz="1600" dirty="0" smtClean="0"/>
              <a:t> de MSB</a:t>
            </a:r>
          </a:p>
          <a:p>
            <a:pPr marL="1092200" lvl="2" indent="-1778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200" dirty="0" smtClean="0"/>
              <a:t>O </a:t>
            </a:r>
            <a:r>
              <a:rPr lang="en-US" sz="1200" dirty="0" err="1" smtClean="0"/>
              <a:t>documento</a:t>
            </a:r>
            <a:r>
              <a:rPr lang="en-US" sz="1200" dirty="0" smtClean="0"/>
              <a:t> de </a:t>
            </a:r>
            <a:r>
              <a:rPr lang="en-US" sz="1200" dirty="0" err="1" smtClean="0"/>
              <a:t>decisão</a:t>
            </a:r>
            <a:r>
              <a:rPr lang="en-US" sz="1200" dirty="0" smtClean="0"/>
              <a:t> </a:t>
            </a:r>
            <a:r>
              <a:rPr lang="en-US" sz="1200" dirty="0" err="1" smtClean="0"/>
              <a:t>que</a:t>
            </a:r>
            <a:r>
              <a:rPr lang="en-US" sz="1200" dirty="0" smtClean="0"/>
              <a:t> </a:t>
            </a:r>
            <a:r>
              <a:rPr lang="en-US" sz="1200" dirty="0" err="1" smtClean="0"/>
              <a:t>contém</a:t>
            </a:r>
            <a:r>
              <a:rPr lang="en-US" sz="1200" dirty="0" smtClean="0"/>
              <a:t> a </a:t>
            </a:r>
            <a:r>
              <a:rPr lang="en-US" sz="1200" dirty="0" err="1" smtClean="0"/>
              <a:t>avaliação</a:t>
            </a:r>
            <a:r>
              <a:rPr lang="en-US" sz="1200" dirty="0" smtClean="0"/>
              <a:t> </a:t>
            </a:r>
            <a:r>
              <a:rPr lang="en-US" sz="1200" dirty="0" err="1" smtClean="0"/>
              <a:t>técnica</a:t>
            </a:r>
            <a:r>
              <a:rPr lang="en-US" sz="1200" dirty="0" smtClean="0"/>
              <a:t> </a:t>
            </a:r>
            <a:r>
              <a:rPr lang="en-US" sz="1200" dirty="0" err="1" smtClean="0"/>
              <a:t>alternativa</a:t>
            </a:r>
            <a:r>
              <a:rPr lang="en-US" sz="1200" dirty="0" smtClean="0"/>
              <a:t>, </a:t>
            </a:r>
            <a:r>
              <a:rPr lang="en-US" sz="1200" dirty="0" err="1" smtClean="0"/>
              <a:t>o</a:t>
            </a:r>
            <a:r>
              <a:rPr lang="en-US" sz="1200" dirty="0" smtClean="0"/>
              <a:t> </a:t>
            </a:r>
            <a:r>
              <a:rPr lang="en-US" sz="1200" dirty="0" err="1" smtClean="0"/>
              <a:t>trabalho</a:t>
            </a:r>
            <a:r>
              <a:rPr lang="en-US" sz="1200" dirty="0" smtClean="0"/>
              <a:t> de </a:t>
            </a:r>
            <a:r>
              <a:rPr lang="en-US" sz="1200" dirty="0" err="1" smtClean="0"/>
              <a:t>projeto</a:t>
            </a:r>
            <a:r>
              <a:rPr lang="en-US" sz="1200" dirty="0" smtClean="0"/>
              <a:t> </a:t>
            </a:r>
            <a:r>
              <a:rPr lang="en-US" sz="1200" dirty="0" err="1" smtClean="0"/>
              <a:t>preliminar</a:t>
            </a:r>
            <a:r>
              <a:rPr lang="en-US" sz="1200" dirty="0" smtClean="0"/>
              <a:t>, </a:t>
            </a:r>
            <a:r>
              <a:rPr lang="en-US" sz="1200" dirty="0" err="1" smtClean="0"/>
              <a:t>e</a:t>
            </a:r>
            <a:r>
              <a:rPr lang="en-US" sz="1200" dirty="0" smtClean="0"/>
              <a:t> </a:t>
            </a:r>
            <a:r>
              <a:rPr lang="en-US" sz="1200" dirty="0" err="1" smtClean="0"/>
              <a:t>documentação</a:t>
            </a:r>
            <a:r>
              <a:rPr lang="en-US" sz="1200" dirty="0" smtClean="0"/>
              <a:t> de </a:t>
            </a:r>
            <a:r>
              <a:rPr lang="en-US" sz="1200" dirty="0" err="1" smtClean="0"/>
              <a:t>avaliação</a:t>
            </a:r>
            <a:r>
              <a:rPr lang="en-US" sz="1200" dirty="0" smtClean="0"/>
              <a:t> de </a:t>
            </a:r>
            <a:r>
              <a:rPr lang="en-US" sz="1200" dirty="0" err="1" smtClean="0"/>
              <a:t>risco</a:t>
            </a:r>
            <a:r>
              <a:rPr lang="en-US" sz="1200" dirty="0" smtClean="0"/>
              <a:t>.</a:t>
            </a:r>
          </a:p>
          <a:p>
            <a:pPr marL="1092200" lvl="2" indent="-1778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200" dirty="0" smtClean="0"/>
              <a:t>O </a:t>
            </a:r>
            <a:r>
              <a:rPr lang="en-US" sz="1200" dirty="0" err="1" smtClean="0"/>
              <a:t>relatório</a:t>
            </a:r>
            <a:r>
              <a:rPr lang="en-US" sz="1200" dirty="0" smtClean="0"/>
              <a:t> de MSB do FOUO </a:t>
            </a:r>
            <a:r>
              <a:rPr lang="en-US" sz="1200" dirty="0" err="1" smtClean="0"/>
              <a:t>não</a:t>
            </a:r>
            <a:r>
              <a:rPr lang="en-US" sz="1200" dirty="0" smtClean="0"/>
              <a:t> </a:t>
            </a:r>
            <a:r>
              <a:rPr lang="en-US" sz="1200" dirty="0" err="1" smtClean="0"/>
              <a:t>deve</a:t>
            </a:r>
            <a:r>
              <a:rPr lang="en-US" sz="1200" dirty="0" smtClean="0"/>
              <a:t> </a:t>
            </a:r>
            <a:r>
              <a:rPr lang="en-US" sz="1200" dirty="0" err="1" smtClean="0"/>
              <a:t>ser</a:t>
            </a:r>
            <a:r>
              <a:rPr lang="en-US" sz="1200" dirty="0" smtClean="0"/>
              <a:t> </a:t>
            </a:r>
            <a:r>
              <a:rPr lang="en-US" sz="1200" dirty="0" err="1" smtClean="0"/>
              <a:t>divulgado</a:t>
            </a:r>
            <a:r>
              <a:rPr lang="en-US" sz="1200" dirty="0" smtClean="0"/>
              <a:t> </a:t>
            </a:r>
            <a:r>
              <a:rPr lang="en-US" sz="1200" dirty="0" err="1" smtClean="0"/>
              <a:t>ao</a:t>
            </a:r>
            <a:r>
              <a:rPr lang="en-US" sz="1200" dirty="0" smtClean="0"/>
              <a:t> </a:t>
            </a:r>
            <a:r>
              <a:rPr lang="en-US" sz="1200" dirty="0" err="1" smtClean="0"/>
              <a:t>público</a:t>
            </a:r>
            <a:r>
              <a:rPr lang="en-US" sz="1200" dirty="0" smtClean="0"/>
              <a:t>.</a:t>
            </a:r>
            <a:endParaRPr lang="en-US" sz="1600" dirty="0"/>
          </a:p>
          <a:p>
            <a:pPr marL="231775" indent="-231775">
              <a:spcAft>
                <a:spcPts val="600"/>
              </a:spcAft>
              <a:defRPr/>
            </a:pPr>
            <a:endParaRPr lang="en-US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4114800" cy="5824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228600"/>
            <a:ext cx="5562600" cy="1447800"/>
          </a:xfrm>
        </p:spPr>
        <p:txBody>
          <a:bodyPr/>
          <a:lstStyle/>
          <a:p>
            <a:r>
              <a:rPr lang="pt-BR" sz="2400" noProof="0" smtClean="0"/>
              <a:t>ER 1110-2-1156</a:t>
            </a:r>
            <a:br>
              <a:rPr lang="pt-BR" sz="2400" noProof="0" smtClean="0"/>
            </a:br>
            <a:r>
              <a:rPr lang="pt-BR" sz="2400" noProof="0" smtClean="0"/>
              <a:t>Atualizações do Capítulo 9 </a:t>
            </a:r>
            <a:br>
              <a:rPr lang="pt-BR" sz="2400" noProof="0" smtClean="0"/>
            </a:br>
            <a:r>
              <a:rPr lang="pt-BR" sz="2400" noProof="0" smtClean="0"/>
              <a:t>Estudos de Modificação </a:t>
            </a:r>
            <a:br>
              <a:rPr lang="pt-BR" sz="2400" noProof="0" smtClean="0"/>
            </a:br>
            <a:r>
              <a:rPr lang="pt-BR" sz="2400" noProof="0" smtClean="0"/>
              <a:t>de Segurança de Barragens</a:t>
            </a:r>
            <a:endParaRPr lang="pt-BR" sz="2400" noProof="0"/>
          </a:p>
        </p:txBody>
      </p:sp>
      <p:sp>
        <p:nvSpPr>
          <p:cNvPr id="5" name="Rounded Rectangular Callout 4"/>
          <p:cNvSpPr/>
          <p:nvPr/>
        </p:nvSpPr>
        <p:spPr>
          <a:xfrm>
            <a:off x="4572000" y="1828800"/>
            <a:ext cx="4343400" cy="990600"/>
          </a:xfrm>
          <a:prstGeom prst="wedgeRoundRectCallout">
            <a:avLst>
              <a:gd name="adj1" fmla="val -123465"/>
              <a:gd name="adj2" fmla="val 14838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953000" y="2057400"/>
            <a:ext cx="350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 err="1" smtClean="0"/>
              <a:t>Foco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4800600" y="3124200"/>
            <a:ext cx="3733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Este </a:t>
            </a:r>
            <a:r>
              <a:rPr lang="en-US" dirty="0" err="1" smtClean="0"/>
              <a:t>resumo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apenas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fins de </a:t>
            </a:r>
            <a:r>
              <a:rPr lang="en-US" dirty="0" err="1" smtClean="0"/>
              <a:t>comunicação</a:t>
            </a:r>
            <a:r>
              <a:rPr lang="en-US" dirty="0" smtClean="0"/>
              <a:t>. </a:t>
            </a:r>
            <a:r>
              <a:rPr lang="en-US" dirty="0" err="1" smtClean="0"/>
              <a:t>Ele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substitui</a:t>
            </a:r>
            <a:r>
              <a:rPr lang="en-US" dirty="0" smtClean="0"/>
              <a:t> </a:t>
            </a:r>
            <a:r>
              <a:rPr lang="en-US" dirty="0" err="1" smtClean="0"/>
              <a:t>o</a:t>
            </a:r>
            <a:r>
              <a:rPr lang="en-US" dirty="0" smtClean="0"/>
              <a:t> ER 1110-2-1156 </a:t>
            </a:r>
            <a:r>
              <a:rPr lang="en-US" dirty="0" err="1" smtClean="0"/>
              <a:t>aprovado</a:t>
            </a:r>
            <a:r>
              <a:rPr lang="en-US" dirty="0" smtClean="0"/>
              <a:t> </a:t>
            </a:r>
            <a:r>
              <a:rPr lang="en-US" dirty="0" err="1" smtClean="0"/>
              <a:t>recentemente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pt-PT" dirty="0" smtClean="0"/>
              <a:t>As revisões propostas podem mudar antes da aprovação final. Consulte sempre a versão aprovada do ER 1110-2-1156 para orientação oficial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600" y="77000"/>
            <a:ext cx="4572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ular Callout 9"/>
          <p:cNvSpPr/>
          <p:nvPr/>
        </p:nvSpPr>
        <p:spPr>
          <a:xfrm>
            <a:off x="4876800" y="762000"/>
            <a:ext cx="3886200" cy="914400"/>
          </a:xfrm>
          <a:prstGeom prst="wedgeRectCallout">
            <a:avLst>
              <a:gd name="adj1" fmla="val -121988"/>
              <a:gd name="adj2" fmla="val 5332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5029200" y="838200"/>
            <a:ext cx="369570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HQ </a:t>
            </a:r>
            <a:r>
              <a:rPr lang="en-US" sz="2000" dirty="0" err="1" smtClean="0"/>
              <a:t>conduz</a:t>
            </a:r>
            <a:r>
              <a:rPr lang="en-US" sz="2000" dirty="0" smtClean="0"/>
              <a:t> </a:t>
            </a:r>
            <a:r>
              <a:rPr lang="en-US" sz="2000" dirty="0" err="1" smtClean="0"/>
              <a:t>uma</a:t>
            </a:r>
            <a:r>
              <a:rPr lang="en-US" sz="2000" dirty="0" smtClean="0"/>
              <a:t> </a:t>
            </a:r>
            <a:r>
              <a:rPr lang="en-US" sz="2000" dirty="0" err="1" smtClean="0"/>
              <a:t>Revisão</a:t>
            </a:r>
            <a:r>
              <a:rPr lang="en-US" sz="2000" dirty="0" smtClean="0"/>
              <a:t> </a:t>
            </a:r>
            <a:r>
              <a:rPr lang="en-US" sz="2000" dirty="0" err="1" smtClean="0"/>
              <a:t>da</a:t>
            </a:r>
            <a:r>
              <a:rPr lang="en-US" sz="2000" dirty="0" smtClean="0"/>
              <a:t>  </a:t>
            </a:r>
            <a:r>
              <a:rPr lang="en-US" sz="2000" dirty="0" err="1" smtClean="0"/>
              <a:t>Observância</a:t>
            </a:r>
            <a:r>
              <a:rPr lang="en-US" sz="2000" dirty="0" smtClean="0"/>
              <a:t> de </a:t>
            </a:r>
            <a:r>
              <a:rPr lang="en-US" sz="2000" dirty="0" err="1" smtClean="0"/>
              <a:t>Políticas</a:t>
            </a:r>
            <a:endParaRPr lang="en-US" sz="2000" dirty="0"/>
          </a:p>
        </p:txBody>
      </p:sp>
      <p:sp>
        <p:nvSpPr>
          <p:cNvPr id="17413" name="TextBox 8"/>
          <p:cNvSpPr txBox="1">
            <a:spLocks noChangeArrowheads="1"/>
          </p:cNvSpPr>
          <p:nvPr/>
        </p:nvSpPr>
        <p:spPr bwMode="auto">
          <a:xfrm>
            <a:off x="4953000" y="2209800"/>
            <a:ext cx="4191000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33375" indent="-333375">
              <a:spcAft>
                <a:spcPts val="600"/>
              </a:spcAft>
              <a:buFont typeface="Arial" charset="0"/>
              <a:buChar char="•"/>
            </a:pPr>
            <a:r>
              <a:rPr lang="en-US" dirty="0" smtClean="0"/>
              <a:t>HQ </a:t>
            </a:r>
            <a:r>
              <a:rPr lang="en-US" dirty="0" err="1" smtClean="0"/>
              <a:t>realiza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revisão</a:t>
            </a:r>
            <a:r>
              <a:rPr lang="en-US" dirty="0" smtClean="0"/>
              <a:t> </a:t>
            </a:r>
            <a:r>
              <a:rPr lang="en-US" dirty="0" err="1" smtClean="0"/>
              <a:t>quanto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observância</a:t>
            </a:r>
            <a:r>
              <a:rPr lang="en-US" dirty="0" smtClean="0"/>
              <a:t> das </a:t>
            </a:r>
            <a:r>
              <a:rPr lang="en-US" dirty="0" err="1" smtClean="0"/>
              <a:t>políticas</a:t>
            </a:r>
            <a:r>
              <a:rPr lang="en-US" dirty="0" smtClean="0"/>
              <a:t> do USACE </a:t>
            </a:r>
            <a:r>
              <a:rPr lang="en-US" dirty="0" err="1" smtClean="0"/>
              <a:t>como</a:t>
            </a:r>
            <a:r>
              <a:rPr lang="en-US" dirty="0" smtClean="0"/>
              <a:t> parte da </a:t>
            </a:r>
            <a:r>
              <a:rPr lang="en-US" dirty="0" err="1" smtClean="0"/>
              <a:t>consecução</a:t>
            </a:r>
            <a:r>
              <a:rPr lang="en-US" dirty="0" smtClean="0"/>
              <a:t> da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missão</a:t>
            </a:r>
            <a:r>
              <a:rPr lang="en-US" dirty="0" smtClean="0"/>
              <a:t>.</a:t>
            </a:r>
            <a:endParaRPr lang="en-US" dirty="0"/>
          </a:p>
          <a:p>
            <a:pPr marL="790575" lvl="1" indent="-3333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HQ DSPM </a:t>
            </a:r>
            <a:r>
              <a:rPr lang="en-US" sz="1600" dirty="0" err="1" smtClean="0"/>
              <a:t>fornece</a:t>
            </a:r>
            <a:r>
              <a:rPr lang="en-US" sz="1600" dirty="0" smtClean="0"/>
              <a:t> a RIT com </a:t>
            </a:r>
            <a:r>
              <a:rPr lang="en-US" sz="1600" dirty="0" err="1" smtClean="0"/>
              <a:t>cópias</a:t>
            </a:r>
            <a:r>
              <a:rPr lang="en-US" sz="1600" dirty="0" smtClean="0"/>
              <a:t> do </a:t>
            </a:r>
            <a:r>
              <a:rPr lang="en-US" sz="1600" dirty="0" err="1" smtClean="0"/>
              <a:t>relatório</a:t>
            </a:r>
            <a:r>
              <a:rPr lang="en-US" sz="1600" dirty="0" smtClean="0"/>
              <a:t> das MSB </a:t>
            </a:r>
            <a:r>
              <a:rPr lang="en-US" sz="1600" dirty="0" err="1" smtClean="0"/>
              <a:t>e</a:t>
            </a:r>
            <a:r>
              <a:rPr lang="en-US" sz="1600" dirty="0" smtClean="0"/>
              <a:t> </a:t>
            </a:r>
            <a:r>
              <a:rPr lang="en-US" sz="1600" dirty="0" err="1" smtClean="0"/>
              <a:t>registrará</a:t>
            </a:r>
            <a:r>
              <a:rPr lang="en-US" sz="1600" dirty="0" smtClean="0"/>
              <a:t> </a:t>
            </a:r>
            <a:r>
              <a:rPr lang="en-US" sz="1600" dirty="0" err="1" smtClean="0"/>
              <a:t>o</a:t>
            </a:r>
            <a:r>
              <a:rPr lang="en-US" sz="1600" dirty="0" smtClean="0"/>
              <a:t> </a:t>
            </a:r>
            <a:r>
              <a:rPr lang="en-US" sz="1600" dirty="0" err="1" smtClean="0"/>
              <a:t>relatório</a:t>
            </a:r>
            <a:r>
              <a:rPr lang="en-US" sz="1600" dirty="0" smtClean="0"/>
              <a:t> </a:t>
            </a:r>
            <a:r>
              <a:rPr lang="en-US" sz="1600" dirty="0" err="1" smtClean="0"/>
              <a:t>junto</a:t>
            </a:r>
            <a:r>
              <a:rPr lang="en-US" sz="1600" dirty="0" smtClean="0"/>
              <a:t> </a:t>
            </a:r>
            <a:r>
              <a:rPr lang="en-US" sz="1600" dirty="0" err="1" smtClean="0"/>
              <a:t>ao</a:t>
            </a:r>
            <a:r>
              <a:rPr lang="en-US" sz="1600" dirty="0" smtClean="0"/>
              <a:t> </a:t>
            </a:r>
            <a:r>
              <a:rPr lang="en-US" sz="1600" dirty="0" err="1" smtClean="0"/>
              <a:t>Escritório</a:t>
            </a:r>
            <a:r>
              <a:rPr lang="en-US" sz="1600" dirty="0" smtClean="0"/>
              <a:t> de </a:t>
            </a:r>
            <a:r>
              <a:rPr lang="en-US" sz="1600" dirty="0" err="1" smtClean="0"/>
              <a:t>Revisão</a:t>
            </a:r>
            <a:r>
              <a:rPr lang="en-US" sz="1600" dirty="0" smtClean="0"/>
              <a:t> de </a:t>
            </a:r>
            <a:r>
              <a:rPr lang="en-US" sz="1600" dirty="0" err="1" smtClean="0"/>
              <a:t>Projetos</a:t>
            </a:r>
            <a:r>
              <a:rPr lang="en-US" sz="1600" dirty="0" smtClean="0"/>
              <a:t> de </a:t>
            </a:r>
            <a:r>
              <a:rPr lang="en-US" sz="1600" dirty="0" err="1" smtClean="0"/>
              <a:t>Recursos</a:t>
            </a:r>
            <a:r>
              <a:rPr lang="en-US" sz="1600" dirty="0" smtClean="0"/>
              <a:t> </a:t>
            </a:r>
            <a:r>
              <a:rPr lang="en-US" sz="1600" dirty="0" err="1" smtClean="0"/>
              <a:t>Hídricos</a:t>
            </a:r>
            <a:r>
              <a:rPr lang="en-US" sz="1600" dirty="0" smtClean="0"/>
              <a:t>, </a:t>
            </a:r>
            <a:r>
              <a:rPr lang="en-US" sz="1600" dirty="0" err="1" smtClean="0"/>
              <a:t>indicando</a:t>
            </a:r>
            <a:r>
              <a:rPr lang="en-US" sz="1600" dirty="0" smtClean="0"/>
              <a:t> </a:t>
            </a:r>
            <a:r>
              <a:rPr lang="en-US" sz="1600" dirty="0" err="1" smtClean="0"/>
              <a:t>quem</a:t>
            </a:r>
            <a:r>
              <a:rPr lang="en-US" sz="1600" dirty="0" smtClean="0"/>
              <a:t> </a:t>
            </a:r>
            <a:r>
              <a:rPr lang="en-US" sz="1600" dirty="0" err="1" smtClean="0"/>
              <a:t>serão</a:t>
            </a:r>
            <a:r>
              <a:rPr lang="en-US" sz="1600" dirty="0" smtClean="0"/>
              <a:t> </a:t>
            </a:r>
            <a:r>
              <a:rPr lang="en-US" sz="1600" dirty="0" err="1" smtClean="0"/>
              <a:t>os</a:t>
            </a:r>
            <a:r>
              <a:rPr lang="en-US" sz="1600" dirty="0" smtClean="0"/>
              <a:t> </a:t>
            </a:r>
            <a:r>
              <a:rPr lang="en-US" sz="1600" dirty="0" err="1" smtClean="0"/>
              <a:t>avaliadores</a:t>
            </a:r>
            <a:r>
              <a:rPr lang="en-US" sz="1600" dirty="0" smtClean="0"/>
              <a:t> </a:t>
            </a:r>
            <a:r>
              <a:rPr lang="en-US" sz="1600" dirty="0" err="1" smtClean="0"/>
              <a:t>recomendados</a:t>
            </a:r>
            <a:r>
              <a:rPr lang="en-US" sz="1600" dirty="0" smtClean="0"/>
              <a:t> </a:t>
            </a:r>
            <a:r>
              <a:rPr lang="en-US" sz="1600" dirty="0" err="1" smtClean="0"/>
              <a:t>e</a:t>
            </a:r>
            <a:r>
              <a:rPr lang="en-US" sz="1600" dirty="0" smtClean="0"/>
              <a:t> </a:t>
            </a:r>
            <a:r>
              <a:rPr lang="en-US" sz="1600" dirty="0" err="1" smtClean="0"/>
              <a:t>apropriados</a:t>
            </a:r>
            <a:r>
              <a:rPr lang="en-US" sz="1600" dirty="0" smtClean="0"/>
              <a:t>.</a:t>
            </a:r>
          </a:p>
          <a:p>
            <a:pPr marL="333375" indent="-333375">
              <a:spcAft>
                <a:spcPts val="600"/>
              </a:spcAft>
              <a:buFont typeface="Arial" charset="0"/>
              <a:buChar char="•"/>
            </a:pPr>
            <a:r>
              <a:rPr lang="en-US" dirty="0" err="1" smtClean="0"/>
              <a:t>Revisão</a:t>
            </a:r>
            <a:r>
              <a:rPr lang="en-US" dirty="0" smtClean="0"/>
              <a:t> da </a:t>
            </a:r>
            <a:r>
              <a:rPr lang="en-US" dirty="0" err="1" smtClean="0"/>
              <a:t>Observância</a:t>
            </a:r>
            <a:r>
              <a:rPr lang="en-US" dirty="0" smtClean="0"/>
              <a:t> de </a:t>
            </a:r>
            <a:r>
              <a:rPr lang="en-US" dirty="0" err="1" smtClean="0"/>
              <a:t>Politicas</a:t>
            </a:r>
            <a:r>
              <a:rPr lang="en-US" dirty="0" smtClean="0"/>
              <a:t> </a:t>
            </a:r>
            <a:r>
              <a:rPr lang="en-US" dirty="0" err="1" smtClean="0"/>
              <a:t>acontece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mesmo</a:t>
            </a:r>
            <a:r>
              <a:rPr lang="en-US" dirty="0" smtClean="0"/>
              <a:t> tempo da </a:t>
            </a:r>
            <a:r>
              <a:rPr lang="en-US" dirty="0" err="1" smtClean="0"/>
              <a:t>revisão</a:t>
            </a:r>
            <a:r>
              <a:rPr lang="en-US" dirty="0" smtClean="0"/>
              <a:t> do DSOG.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600" y="77000"/>
            <a:ext cx="4572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ular Callout 9"/>
          <p:cNvSpPr/>
          <p:nvPr/>
        </p:nvSpPr>
        <p:spPr>
          <a:xfrm>
            <a:off x="4800600" y="685800"/>
            <a:ext cx="4038600" cy="914400"/>
          </a:xfrm>
          <a:prstGeom prst="wedgeRectCallout">
            <a:avLst>
              <a:gd name="adj1" fmla="val -91047"/>
              <a:gd name="adj2" fmla="val 5392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4288450" y="838200"/>
            <a:ext cx="5067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err="1" smtClean="0"/>
              <a:t>Revisão</a:t>
            </a:r>
            <a:r>
              <a:rPr lang="en-US" sz="2400" dirty="0" smtClean="0"/>
              <a:t> do </a:t>
            </a:r>
            <a:r>
              <a:rPr lang="en-US" sz="2400" dirty="0" err="1" smtClean="0"/>
              <a:t>Relatório</a:t>
            </a:r>
            <a:r>
              <a:rPr lang="en-US" sz="2400" dirty="0" smtClean="0"/>
              <a:t> de MSB</a:t>
            </a:r>
            <a:endParaRPr lang="en-US" sz="2400" dirty="0"/>
          </a:p>
        </p:txBody>
      </p:sp>
      <p:sp>
        <p:nvSpPr>
          <p:cNvPr id="16389" name="TextBox 8"/>
          <p:cNvSpPr txBox="1">
            <a:spLocks noChangeArrowheads="1"/>
          </p:cNvSpPr>
          <p:nvPr/>
        </p:nvSpPr>
        <p:spPr bwMode="auto">
          <a:xfrm>
            <a:off x="4876800" y="1752600"/>
            <a:ext cx="40132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2575" indent="-282575">
              <a:buFont typeface="Arial" charset="0"/>
              <a:buChar char="•"/>
            </a:pPr>
            <a:r>
              <a:rPr lang="en-US" sz="2000" dirty="0" err="1" smtClean="0"/>
              <a:t>Questões</a:t>
            </a:r>
            <a:r>
              <a:rPr lang="en-US" sz="2000" dirty="0" smtClean="0"/>
              <a:t> </a:t>
            </a:r>
            <a:r>
              <a:rPr lang="en-US" sz="2000" dirty="0" err="1" smtClean="0"/>
              <a:t>políticas</a:t>
            </a:r>
            <a:r>
              <a:rPr lang="en-US" sz="2000" dirty="0" smtClean="0"/>
              <a:t>, </a:t>
            </a:r>
            <a:r>
              <a:rPr lang="en-US" sz="2000" dirty="0" err="1" smtClean="0"/>
              <a:t>legais</a:t>
            </a:r>
            <a:r>
              <a:rPr lang="en-US" sz="2000" dirty="0" smtClean="0"/>
              <a:t> </a:t>
            </a:r>
            <a:r>
              <a:rPr lang="en-US" sz="2000" dirty="0" err="1" smtClean="0"/>
              <a:t>e</a:t>
            </a:r>
            <a:r>
              <a:rPr lang="en-US" sz="2000" dirty="0" smtClean="0"/>
              <a:t> </a:t>
            </a:r>
            <a:r>
              <a:rPr lang="en-US" sz="2000" dirty="0" err="1" smtClean="0"/>
              <a:t>técnicas</a:t>
            </a:r>
            <a:r>
              <a:rPr lang="en-US" sz="2000" dirty="0" smtClean="0"/>
              <a:t> </a:t>
            </a:r>
            <a:r>
              <a:rPr lang="en-US" sz="2000" dirty="0" err="1" smtClean="0"/>
              <a:t>devem</a:t>
            </a:r>
            <a:r>
              <a:rPr lang="en-US" sz="2000" dirty="0" smtClean="0"/>
              <a:t> ser </a:t>
            </a:r>
            <a:r>
              <a:rPr lang="en-US" sz="2000" dirty="0" err="1" smtClean="0"/>
              <a:t>resolvidas</a:t>
            </a:r>
            <a:r>
              <a:rPr lang="en-US" sz="2000" dirty="0" smtClean="0"/>
              <a:t> antes </a:t>
            </a:r>
            <a:r>
              <a:rPr lang="en-US" sz="2000" dirty="0" err="1" smtClean="0"/>
              <a:t>da</a:t>
            </a:r>
            <a:r>
              <a:rPr lang="en-US" sz="2000" dirty="0" smtClean="0"/>
              <a:t> </a:t>
            </a:r>
            <a:r>
              <a:rPr lang="en-US" sz="2000" dirty="0" err="1" smtClean="0"/>
              <a:t>apresentação</a:t>
            </a:r>
            <a:r>
              <a:rPr lang="en-US" sz="2000" dirty="0" smtClean="0"/>
              <a:t> </a:t>
            </a:r>
            <a:r>
              <a:rPr lang="en-US" sz="2000" dirty="0" err="1" smtClean="0"/>
              <a:t>à</a:t>
            </a:r>
            <a:r>
              <a:rPr lang="en-US" sz="2000" dirty="0" smtClean="0"/>
              <a:t> DSOG.</a:t>
            </a:r>
          </a:p>
          <a:p>
            <a:pPr marL="282575" indent="-282575">
              <a:buFont typeface="Arial" charset="0"/>
              <a:buChar char="•"/>
            </a:pPr>
            <a:r>
              <a:rPr lang="en-US" sz="2000" dirty="0" smtClean="0"/>
              <a:t>Se o Distrito </a:t>
            </a:r>
            <a:r>
              <a:rPr lang="en-US" sz="2000" dirty="0" err="1" smtClean="0"/>
              <a:t>é</a:t>
            </a:r>
            <a:r>
              <a:rPr lang="en-US" sz="2000" dirty="0" smtClean="0"/>
              <a:t> </a:t>
            </a:r>
            <a:r>
              <a:rPr lang="en-US" sz="2000" dirty="0" err="1" smtClean="0"/>
              <a:t>incapaz</a:t>
            </a:r>
            <a:r>
              <a:rPr lang="en-US" sz="2000" dirty="0" smtClean="0"/>
              <a:t> de resolver as </a:t>
            </a:r>
            <a:r>
              <a:rPr lang="en-US" sz="2000" dirty="0" err="1" smtClean="0"/>
              <a:t>questões</a:t>
            </a:r>
            <a:r>
              <a:rPr lang="en-US" sz="2000" dirty="0" smtClean="0"/>
              <a:t> </a:t>
            </a:r>
            <a:r>
              <a:rPr lang="en-US" sz="2000" dirty="0" err="1" smtClean="0"/>
              <a:t>políticas</a:t>
            </a:r>
            <a:r>
              <a:rPr lang="en-US" sz="2000" dirty="0" smtClean="0"/>
              <a:t>, </a:t>
            </a:r>
            <a:r>
              <a:rPr lang="en-US" sz="2000" dirty="0" err="1" smtClean="0"/>
              <a:t>jurídicas</a:t>
            </a:r>
            <a:r>
              <a:rPr lang="en-US" sz="2000" dirty="0" smtClean="0"/>
              <a:t> </a:t>
            </a:r>
            <a:r>
              <a:rPr lang="en-US" sz="2000" dirty="0" err="1" smtClean="0"/>
              <a:t>ou</a:t>
            </a:r>
            <a:r>
              <a:rPr lang="en-US" sz="2000" dirty="0" smtClean="0"/>
              <a:t> </a:t>
            </a:r>
            <a:r>
              <a:rPr lang="en-US" sz="2000" dirty="0" err="1" smtClean="0"/>
              <a:t>técnicas</a:t>
            </a:r>
            <a:r>
              <a:rPr lang="en-US" sz="2000" dirty="0" smtClean="0"/>
              <a:t>, </a:t>
            </a:r>
            <a:r>
              <a:rPr lang="en-US" sz="2000" dirty="0" err="1" smtClean="0"/>
              <a:t>ele</a:t>
            </a:r>
            <a:r>
              <a:rPr lang="en-US" sz="2000" dirty="0" smtClean="0"/>
              <a:t> </a:t>
            </a:r>
            <a:r>
              <a:rPr lang="en-US" sz="2000" dirty="0" err="1" smtClean="0"/>
              <a:t>deve</a:t>
            </a:r>
            <a:r>
              <a:rPr lang="en-US" sz="2000" dirty="0" smtClean="0"/>
              <a:t>  </a:t>
            </a:r>
            <a:r>
              <a:rPr lang="en-US" sz="2000" dirty="0" err="1" smtClean="0"/>
              <a:t>primeiro</a:t>
            </a:r>
            <a:r>
              <a:rPr lang="en-US" sz="2000" dirty="0" smtClean="0"/>
              <a:t> </a:t>
            </a:r>
            <a:r>
              <a:rPr lang="en-US" sz="2000" dirty="0" err="1" smtClean="0"/>
              <a:t>trabalhar</a:t>
            </a:r>
            <a:r>
              <a:rPr lang="en-US" sz="2000" dirty="0" smtClean="0"/>
              <a:t> </a:t>
            </a:r>
            <a:r>
              <a:rPr lang="en-US" sz="2000" dirty="0" err="1" smtClean="0"/>
              <a:t>por</a:t>
            </a:r>
            <a:r>
              <a:rPr lang="en-US" sz="2000" dirty="0" smtClean="0"/>
              <a:t> </a:t>
            </a:r>
            <a:r>
              <a:rPr lang="en-US" sz="2000" dirty="0" err="1" smtClean="0"/>
              <a:t>meio</a:t>
            </a:r>
            <a:r>
              <a:rPr lang="en-US" sz="2000" dirty="0" smtClean="0"/>
              <a:t> da </a:t>
            </a:r>
            <a:r>
              <a:rPr lang="en-US" sz="2000" dirty="0" err="1" smtClean="0"/>
              <a:t>sua</a:t>
            </a:r>
            <a:r>
              <a:rPr lang="en-US" sz="2000" dirty="0" smtClean="0"/>
              <a:t> </a:t>
            </a:r>
            <a:r>
              <a:rPr lang="en-US" sz="2000" dirty="0" err="1" smtClean="0"/>
              <a:t>equipe</a:t>
            </a:r>
            <a:r>
              <a:rPr lang="en-US" sz="2000" dirty="0" smtClean="0"/>
              <a:t> Vertical e do RIT </a:t>
            </a:r>
            <a:r>
              <a:rPr lang="en-US" sz="2000" dirty="0" err="1" smtClean="0"/>
              <a:t>para</a:t>
            </a:r>
            <a:r>
              <a:rPr lang="en-US" sz="2000" dirty="0" smtClean="0"/>
              <a:t> </a:t>
            </a:r>
            <a:r>
              <a:rPr lang="en-US" sz="2000" dirty="0" err="1" smtClean="0"/>
              <a:t>resolução</a:t>
            </a:r>
            <a:r>
              <a:rPr lang="en-US" sz="2000" dirty="0" smtClean="0"/>
              <a:t> </a:t>
            </a:r>
            <a:r>
              <a:rPr lang="en-US" sz="2000" dirty="0" err="1" smtClean="0"/>
              <a:t>destas</a:t>
            </a:r>
            <a:r>
              <a:rPr lang="en-US" sz="2000" dirty="0" smtClean="0"/>
              <a:t> </a:t>
            </a:r>
            <a:r>
              <a:rPr lang="en-US" sz="2000" dirty="0" err="1" smtClean="0"/>
              <a:t>questões</a:t>
            </a:r>
            <a:r>
              <a:rPr lang="en-US" sz="2000" dirty="0" smtClean="0"/>
              <a:t>.</a:t>
            </a:r>
          </a:p>
          <a:p>
            <a:pPr marL="282575" indent="-282575">
              <a:buFont typeface="Arial" charset="0"/>
              <a:buChar char="•"/>
            </a:pPr>
            <a:r>
              <a:rPr lang="en-US" sz="2000" dirty="0" err="1" smtClean="0"/>
              <a:t>Caso</a:t>
            </a:r>
            <a:r>
              <a:rPr lang="en-US" sz="2000" dirty="0" smtClean="0"/>
              <a:t> a </a:t>
            </a:r>
            <a:r>
              <a:rPr lang="en-US" sz="2000" dirty="0" err="1" smtClean="0"/>
              <a:t>resolução</a:t>
            </a:r>
            <a:r>
              <a:rPr lang="en-US" sz="2000" dirty="0" smtClean="0"/>
              <a:t> </a:t>
            </a:r>
            <a:r>
              <a:rPr lang="en-US" sz="2000" dirty="0" err="1" smtClean="0"/>
              <a:t>não</a:t>
            </a:r>
            <a:r>
              <a:rPr lang="en-US" sz="2000" dirty="0" smtClean="0"/>
              <a:t> </a:t>
            </a:r>
            <a:r>
              <a:rPr lang="en-US" sz="2000" dirty="0" err="1" smtClean="0"/>
              <a:t>seja</a:t>
            </a:r>
            <a:r>
              <a:rPr lang="en-US" sz="2000" dirty="0" smtClean="0"/>
              <a:t> </a:t>
            </a:r>
            <a:r>
              <a:rPr lang="en-US" sz="2000" dirty="0" err="1" smtClean="0"/>
              <a:t>lograda</a:t>
            </a:r>
            <a:r>
              <a:rPr lang="en-US" sz="2000" dirty="0" smtClean="0"/>
              <a:t>, </a:t>
            </a:r>
            <a:r>
              <a:rPr lang="en-US" sz="2000" dirty="0" err="1" smtClean="0"/>
              <a:t>pode</a:t>
            </a:r>
            <a:r>
              <a:rPr lang="en-US" sz="2000" dirty="0" smtClean="0"/>
              <a:t> </a:t>
            </a:r>
            <a:r>
              <a:rPr lang="en-US" sz="2000" dirty="0" err="1" smtClean="0"/>
              <a:t>ser</a:t>
            </a:r>
            <a:r>
              <a:rPr lang="en-US" sz="2000" dirty="0" smtClean="0"/>
              <a:t> </a:t>
            </a:r>
            <a:r>
              <a:rPr lang="en-US" sz="2000" dirty="0" err="1" smtClean="0"/>
              <a:t>solicitada</a:t>
            </a:r>
            <a:r>
              <a:rPr lang="en-US" sz="2000" dirty="0" smtClean="0"/>
              <a:t> </a:t>
            </a:r>
            <a:r>
              <a:rPr lang="en-US" sz="2000" dirty="0" err="1" smtClean="0"/>
              <a:t>uma</a:t>
            </a:r>
            <a:r>
              <a:rPr lang="en-US" sz="2000" dirty="0" smtClean="0"/>
              <a:t> </a:t>
            </a:r>
            <a:r>
              <a:rPr lang="en-US" sz="2000" dirty="0" err="1" smtClean="0"/>
              <a:t>revisão</a:t>
            </a:r>
            <a:r>
              <a:rPr lang="en-US" sz="2000" dirty="0" smtClean="0"/>
              <a:t> do DSOG.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600" y="77000"/>
            <a:ext cx="4572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ular Callout 9"/>
          <p:cNvSpPr/>
          <p:nvPr/>
        </p:nvSpPr>
        <p:spPr>
          <a:xfrm>
            <a:off x="4876800" y="152400"/>
            <a:ext cx="4038600" cy="1524000"/>
          </a:xfrm>
          <a:prstGeom prst="wedgeRectCallout">
            <a:avLst>
              <a:gd name="adj1" fmla="val -98325"/>
              <a:gd name="adj2" fmla="val 2946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36" name="TextBox 6"/>
          <p:cNvSpPr txBox="1">
            <a:spLocks noChangeArrowheads="1"/>
          </p:cNvSpPr>
          <p:nvPr/>
        </p:nvSpPr>
        <p:spPr bwMode="auto">
          <a:xfrm>
            <a:off x="4572000" y="304800"/>
            <a:ext cx="4495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/>
              <a:t>Revisão</a:t>
            </a:r>
            <a:r>
              <a:rPr lang="en-US" sz="2000" dirty="0" smtClean="0"/>
              <a:t> do </a:t>
            </a:r>
            <a:r>
              <a:rPr lang="en-US" sz="2000" dirty="0" err="1" smtClean="0"/>
              <a:t>Grupo</a:t>
            </a:r>
            <a:r>
              <a:rPr lang="en-US" sz="2000" dirty="0" smtClean="0"/>
              <a:t> Senior de </a:t>
            </a:r>
            <a:r>
              <a:rPr lang="en-US" sz="2000" dirty="0" err="1" smtClean="0"/>
              <a:t>Supervisão</a:t>
            </a:r>
            <a:r>
              <a:rPr lang="en-US" sz="2000" dirty="0" smtClean="0"/>
              <a:t> de </a:t>
            </a:r>
            <a:r>
              <a:rPr lang="en-US" sz="2000" dirty="0" err="1" smtClean="0"/>
              <a:t>Barragens</a:t>
            </a:r>
            <a:r>
              <a:rPr lang="en-US" sz="2000" dirty="0" smtClean="0"/>
              <a:t> </a:t>
            </a:r>
          </a:p>
          <a:p>
            <a:pPr algn="ctr"/>
            <a:r>
              <a:rPr lang="en-US" sz="2000" dirty="0" smtClean="0"/>
              <a:t>Dam Senior </a:t>
            </a:r>
            <a:r>
              <a:rPr lang="en-US" sz="2000" dirty="0"/>
              <a:t>Oversight Group</a:t>
            </a:r>
          </a:p>
          <a:p>
            <a:pPr algn="ctr"/>
            <a:r>
              <a:rPr lang="en-US" sz="2000" dirty="0" smtClean="0"/>
              <a:t>(DSOG</a:t>
            </a:r>
            <a:r>
              <a:rPr lang="en-US" sz="2000" dirty="0"/>
              <a:t>) Review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6800" y="2438400"/>
            <a:ext cx="4267200" cy="2662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2575" indent="-282575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DSO do Distrito e o </a:t>
            </a:r>
            <a:r>
              <a:rPr lang="en-US" dirty="0" err="1" smtClean="0"/>
              <a:t>Engenheiro</a:t>
            </a:r>
            <a:r>
              <a:rPr lang="en-US" dirty="0" smtClean="0"/>
              <a:t> </a:t>
            </a:r>
            <a:r>
              <a:rPr lang="en-US" dirty="0" err="1" smtClean="0"/>
              <a:t>Chefe</a:t>
            </a:r>
            <a:r>
              <a:rPr lang="en-US" dirty="0" smtClean="0"/>
              <a:t> </a:t>
            </a:r>
            <a:r>
              <a:rPr lang="en-US" dirty="0" err="1" smtClean="0"/>
              <a:t>apresentam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resultados</a:t>
            </a:r>
            <a:r>
              <a:rPr lang="en-US" dirty="0" smtClean="0"/>
              <a:t> do </a:t>
            </a:r>
            <a:r>
              <a:rPr lang="en-US" dirty="0" err="1" smtClean="0"/>
              <a:t>relatório</a:t>
            </a:r>
            <a:r>
              <a:rPr lang="en-US" dirty="0" smtClean="0"/>
              <a:t> e as </a:t>
            </a:r>
            <a:r>
              <a:rPr lang="en-US" dirty="0" err="1" smtClean="0"/>
              <a:t>justificativas</a:t>
            </a:r>
            <a:r>
              <a:rPr lang="en-US" dirty="0" smtClean="0"/>
              <a:t> </a:t>
            </a:r>
            <a:r>
              <a:rPr lang="en-US" dirty="0" err="1" smtClean="0"/>
              <a:t>técnicas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a </a:t>
            </a:r>
            <a:r>
              <a:rPr lang="en-US" dirty="0" err="1" smtClean="0"/>
              <a:t>implementação</a:t>
            </a:r>
            <a:r>
              <a:rPr lang="en-US" dirty="0" smtClean="0"/>
              <a:t> do </a:t>
            </a:r>
            <a:r>
              <a:rPr lang="en-US" dirty="0" err="1" smtClean="0"/>
              <a:t>plano</a:t>
            </a:r>
            <a:r>
              <a:rPr lang="en-US" dirty="0" smtClean="0"/>
              <a:t> de </a:t>
            </a:r>
            <a:r>
              <a:rPr lang="en-US" dirty="0" err="1" smtClean="0"/>
              <a:t>redução</a:t>
            </a:r>
            <a:r>
              <a:rPr lang="en-US" dirty="0" smtClean="0"/>
              <a:t> de </a:t>
            </a:r>
            <a:r>
              <a:rPr lang="en-US" dirty="0" err="1" smtClean="0"/>
              <a:t>riscos</a:t>
            </a:r>
            <a:r>
              <a:rPr lang="en-US" dirty="0" smtClean="0"/>
              <a:t> </a:t>
            </a:r>
            <a:r>
              <a:rPr lang="en-US" dirty="0" err="1" smtClean="0"/>
              <a:t>recomendada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o DSOG.</a:t>
            </a:r>
          </a:p>
          <a:p>
            <a:pPr marL="282575" indent="-282575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O DSOG </a:t>
            </a:r>
            <a:r>
              <a:rPr lang="en-US" dirty="0" err="1" smtClean="0"/>
              <a:t>fornece</a:t>
            </a:r>
            <a:r>
              <a:rPr lang="en-US" dirty="0" smtClean="0"/>
              <a:t> </a:t>
            </a:r>
            <a:r>
              <a:rPr lang="en-US" dirty="0" err="1" smtClean="0"/>
              <a:t>recomendações</a:t>
            </a:r>
            <a:r>
              <a:rPr lang="en-US" dirty="0" smtClean="0"/>
              <a:t> </a:t>
            </a:r>
            <a:r>
              <a:rPr lang="en-US" dirty="0" err="1" smtClean="0"/>
              <a:t>técnicas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políticas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a HQUSACE DSO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600" y="77000"/>
            <a:ext cx="4572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ular Callout 9"/>
          <p:cNvSpPr/>
          <p:nvPr/>
        </p:nvSpPr>
        <p:spPr>
          <a:xfrm>
            <a:off x="4800600" y="685800"/>
            <a:ext cx="4038600" cy="914400"/>
          </a:xfrm>
          <a:prstGeom prst="wedgeRectCallout">
            <a:avLst>
              <a:gd name="adj1" fmla="val -97959"/>
              <a:gd name="adj2" fmla="val 3623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4876800" y="762000"/>
            <a:ext cx="38649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As </a:t>
            </a:r>
            <a:r>
              <a:rPr lang="en-US" sz="2400" dirty="0" err="1" smtClean="0"/>
              <a:t>ações</a:t>
            </a:r>
            <a:r>
              <a:rPr lang="en-US" sz="2400" dirty="0" smtClean="0"/>
              <a:t> de </a:t>
            </a:r>
            <a:r>
              <a:rPr lang="en-US" sz="2400" dirty="0" err="1" smtClean="0"/>
              <a:t>redução</a:t>
            </a:r>
            <a:r>
              <a:rPr lang="en-US" sz="2400" dirty="0" smtClean="0"/>
              <a:t> de </a:t>
            </a:r>
            <a:r>
              <a:rPr lang="en-US" sz="2400" dirty="0" err="1" smtClean="0"/>
              <a:t>risco</a:t>
            </a:r>
            <a:r>
              <a:rPr lang="en-US" sz="2400" dirty="0" smtClean="0"/>
              <a:t> </a:t>
            </a:r>
            <a:r>
              <a:rPr lang="en-US" sz="2400" dirty="0" err="1" smtClean="0"/>
              <a:t>são</a:t>
            </a:r>
            <a:r>
              <a:rPr lang="en-US" sz="2400" dirty="0" smtClean="0"/>
              <a:t> </a:t>
            </a:r>
            <a:r>
              <a:rPr lang="en-US" sz="2400" dirty="0" err="1" smtClean="0"/>
              <a:t>justificadas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16389" name="TextBox 8"/>
          <p:cNvSpPr txBox="1">
            <a:spLocks noChangeArrowheads="1"/>
          </p:cNvSpPr>
          <p:nvPr/>
        </p:nvSpPr>
        <p:spPr bwMode="auto">
          <a:xfrm>
            <a:off x="4800600" y="2286000"/>
            <a:ext cx="4013200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2575" indent="-282575">
              <a:buFont typeface="Arial" charset="0"/>
              <a:buChar char="•"/>
            </a:pPr>
            <a:endParaRPr lang="en-US" sz="2000" dirty="0" smtClean="0"/>
          </a:p>
          <a:p>
            <a:pPr marL="282575" indent="-282575">
              <a:spcBef>
                <a:spcPts val="600"/>
              </a:spcBef>
              <a:buFont typeface="Arial" charset="0"/>
              <a:buChar char="•"/>
            </a:pPr>
            <a:r>
              <a:rPr lang="pt-PT" dirty="0" smtClean="0"/>
              <a:t>DSOG e DSO determinam o caminho adiante a ser tomado (aprovar ou rever), após a apresentação e discussão.</a:t>
            </a:r>
          </a:p>
          <a:p>
            <a:pPr marL="282575" indent="-282575">
              <a:spcBef>
                <a:spcPts val="600"/>
              </a:spcBef>
              <a:buFont typeface="Arial" charset="0"/>
              <a:buChar char="•"/>
            </a:pPr>
            <a:r>
              <a:rPr lang="pt-PT" dirty="0" smtClean="0"/>
              <a:t>DSOG determina a natureza e a prioridade das ações em relação ao inventário nacional de barragens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600" y="77000"/>
            <a:ext cx="4572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ular Callout 9"/>
          <p:cNvSpPr/>
          <p:nvPr/>
        </p:nvSpPr>
        <p:spPr>
          <a:xfrm>
            <a:off x="4876800" y="228600"/>
            <a:ext cx="4114800" cy="1143000"/>
          </a:xfrm>
          <a:prstGeom prst="wedgeRectCallout">
            <a:avLst>
              <a:gd name="adj1" fmla="val -76004"/>
              <a:gd name="adj2" fmla="val 2037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84" name="TextBox 6"/>
          <p:cNvSpPr txBox="1">
            <a:spLocks noChangeArrowheads="1"/>
          </p:cNvSpPr>
          <p:nvPr/>
        </p:nvSpPr>
        <p:spPr bwMode="auto">
          <a:xfrm>
            <a:off x="4952999" y="381000"/>
            <a:ext cx="384810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/>
              <a:t>Relatório</a:t>
            </a:r>
            <a:r>
              <a:rPr lang="en-US" sz="2000" dirty="0" smtClean="0"/>
              <a:t> do MSBR </a:t>
            </a:r>
            <a:r>
              <a:rPr lang="en-US" sz="2000" dirty="0" err="1" smtClean="0"/>
              <a:t>é</a:t>
            </a:r>
            <a:r>
              <a:rPr lang="en-US" sz="2000" dirty="0" smtClean="0"/>
              <a:t> </a:t>
            </a:r>
            <a:r>
              <a:rPr lang="en-US" sz="2000" dirty="0" err="1"/>
              <a:t>r</a:t>
            </a:r>
            <a:r>
              <a:rPr lang="en-US" sz="2000" dirty="0" err="1" smtClean="0"/>
              <a:t>ecomendado</a:t>
            </a:r>
            <a:r>
              <a:rPr lang="en-US" sz="2000" dirty="0" smtClean="0"/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</a:t>
            </a:r>
            <a:r>
              <a:rPr lang="en-US" sz="2000" dirty="0" err="1" smtClean="0"/>
              <a:t>aprovação</a:t>
            </a:r>
            <a:endParaRPr lang="en-US" sz="2000" dirty="0"/>
          </a:p>
        </p:txBody>
      </p:sp>
      <p:sp>
        <p:nvSpPr>
          <p:cNvPr id="20485" name="TextBox 8"/>
          <p:cNvSpPr txBox="1">
            <a:spLocks noChangeArrowheads="1"/>
          </p:cNvSpPr>
          <p:nvPr/>
        </p:nvSpPr>
        <p:spPr bwMode="auto">
          <a:xfrm>
            <a:off x="4724400" y="1447801"/>
            <a:ext cx="431006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33375" indent="-333375">
              <a:spcAft>
                <a:spcPts val="600"/>
              </a:spcAft>
              <a:buFont typeface="Arial" charset="0"/>
              <a:buChar char="•"/>
            </a:pPr>
            <a:r>
              <a:rPr lang="pt-PT" sz="2000" dirty="0" smtClean="0"/>
              <a:t>DSO do Distrito e do MSC, e o Presidente do DSOG assinam um memorando conjunto recomendando a aprovação de planos de modificação propostos.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048000"/>
            <a:ext cx="4114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600" y="77000"/>
            <a:ext cx="4572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ular Callout 9"/>
          <p:cNvSpPr/>
          <p:nvPr/>
        </p:nvSpPr>
        <p:spPr>
          <a:xfrm>
            <a:off x="5029200" y="533400"/>
            <a:ext cx="3886200" cy="1066800"/>
          </a:xfrm>
          <a:prstGeom prst="wedgeRectCallout">
            <a:avLst>
              <a:gd name="adj1" fmla="val -65525"/>
              <a:gd name="adj2" fmla="val 1165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08" name="TextBox 6"/>
          <p:cNvSpPr txBox="1">
            <a:spLocks noChangeArrowheads="1"/>
          </p:cNvSpPr>
          <p:nvPr/>
        </p:nvSpPr>
        <p:spPr bwMode="auto">
          <a:xfrm>
            <a:off x="4800600" y="685800"/>
            <a:ext cx="4343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/>
              <a:t>Aprovação</a:t>
            </a:r>
            <a:r>
              <a:rPr lang="en-US" sz="2400" dirty="0" smtClean="0"/>
              <a:t> do </a:t>
            </a:r>
            <a:r>
              <a:rPr lang="en-US" sz="2400" dirty="0" err="1" smtClean="0"/>
              <a:t>Relatório</a:t>
            </a:r>
            <a:r>
              <a:rPr lang="en-US" sz="2400" dirty="0" smtClean="0"/>
              <a:t> do MSB</a:t>
            </a:r>
            <a:endParaRPr lang="en-US" sz="2400" dirty="0"/>
          </a:p>
        </p:txBody>
      </p:sp>
      <p:sp>
        <p:nvSpPr>
          <p:cNvPr id="21510" name="TextBox 7"/>
          <p:cNvSpPr txBox="1">
            <a:spLocks noChangeArrowheads="1"/>
          </p:cNvSpPr>
          <p:nvPr/>
        </p:nvSpPr>
        <p:spPr bwMode="auto">
          <a:xfrm>
            <a:off x="4876800" y="2438400"/>
            <a:ext cx="4267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O </a:t>
            </a:r>
            <a:r>
              <a:rPr lang="pt-PT" sz="2000" dirty="0" smtClean="0"/>
              <a:t>DSO da USACE ficou responsável por aprovar o ASA-CW e os relatórios de MSB.</a:t>
            </a:r>
            <a:endParaRPr lang="en-US" sz="2000" dirty="0" smtClean="0"/>
          </a:p>
          <a:p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600" y="77000"/>
            <a:ext cx="4572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ular Callout 9"/>
          <p:cNvSpPr/>
          <p:nvPr/>
        </p:nvSpPr>
        <p:spPr>
          <a:xfrm>
            <a:off x="4953000" y="838200"/>
            <a:ext cx="3962400" cy="914400"/>
          </a:xfrm>
          <a:prstGeom prst="wedgeRectCallout">
            <a:avLst>
              <a:gd name="adj1" fmla="val -64570"/>
              <a:gd name="adj2" fmla="val 326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32" name="TextBox 6"/>
          <p:cNvSpPr txBox="1">
            <a:spLocks noChangeArrowheads="1"/>
          </p:cNvSpPr>
          <p:nvPr/>
        </p:nvSpPr>
        <p:spPr bwMode="auto">
          <a:xfrm>
            <a:off x="4876800" y="914400"/>
            <a:ext cx="4038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/>
              <a:t>Avisar</a:t>
            </a:r>
            <a:r>
              <a:rPr lang="en-US" sz="2400" dirty="0" smtClean="0"/>
              <a:t> </a:t>
            </a:r>
            <a:r>
              <a:rPr lang="en-US" sz="2400" dirty="0" err="1" smtClean="0"/>
              <a:t>os</a:t>
            </a:r>
            <a:r>
              <a:rPr lang="en-US" sz="2400" dirty="0" smtClean="0"/>
              <a:t> </a:t>
            </a:r>
            <a:r>
              <a:rPr lang="en-US" sz="2400" dirty="0" err="1" smtClean="0"/>
              <a:t>comandantes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USACE &amp; MSC  </a:t>
            </a:r>
            <a:endParaRPr lang="en-US" sz="2400" dirty="0"/>
          </a:p>
        </p:txBody>
      </p:sp>
      <p:sp>
        <p:nvSpPr>
          <p:cNvPr id="22534" name="Rectangle 10"/>
          <p:cNvSpPr>
            <a:spLocks noChangeArrowheads="1"/>
          </p:cNvSpPr>
          <p:nvPr/>
        </p:nvSpPr>
        <p:spPr bwMode="auto">
          <a:xfrm>
            <a:off x="4953000" y="2133600"/>
            <a:ext cx="4038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33375" indent="-333375">
              <a:spcAft>
                <a:spcPts val="600"/>
              </a:spcAft>
              <a:buFont typeface="Arial" charset="0"/>
              <a:buChar char="•"/>
            </a:pPr>
            <a:r>
              <a:rPr lang="pt-PT" sz="2000" dirty="0" smtClean="0"/>
              <a:t>O Presidente da DSOG notifica o Comandante da ASA-CW, USACE, e do MSC, via memorando formal, que o Relatório de MSB foi aprovado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600" y="77000"/>
            <a:ext cx="4572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ular Callout 9"/>
          <p:cNvSpPr/>
          <p:nvPr/>
        </p:nvSpPr>
        <p:spPr>
          <a:xfrm>
            <a:off x="4953000" y="152400"/>
            <a:ext cx="3962400" cy="914400"/>
          </a:xfrm>
          <a:prstGeom prst="wedgeRectCallout">
            <a:avLst>
              <a:gd name="adj1" fmla="val -65892"/>
              <a:gd name="adj2" fmla="val 441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32" name="TextBox 6"/>
          <p:cNvSpPr txBox="1">
            <a:spLocks noChangeArrowheads="1"/>
          </p:cNvSpPr>
          <p:nvPr/>
        </p:nvSpPr>
        <p:spPr bwMode="auto">
          <a:xfrm>
            <a:off x="4876800" y="381000"/>
            <a:ext cx="403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/>
              <a:t>Concordância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ASA-CW  </a:t>
            </a:r>
            <a:endParaRPr lang="en-US" sz="2400" dirty="0"/>
          </a:p>
        </p:txBody>
      </p:sp>
      <p:sp>
        <p:nvSpPr>
          <p:cNvPr id="22534" name="Rectangle 10"/>
          <p:cNvSpPr>
            <a:spLocks noChangeArrowheads="1"/>
          </p:cNvSpPr>
          <p:nvPr/>
        </p:nvSpPr>
        <p:spPr bwMode="auto">
          <a:xfrm>
            <a:off x="4953000" y="1143000"/>
            <a:ext cx="4038600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33375" indent="-333375">
              <a:spcAft>
                <a:spcPts val="600"/>
              </a:spcAft>
              <a:buFont typeface="Arial" charset="0"/>
              <a:buChar char="•"/>
            </a:pPr>
            <a:r>
              <a:rPr lang="en-US" sz="2000" dirty="0" smtClean="0"/>
              <a:t>O </a:t>
            </a:r>
            <a:r>
              <a:rPr lang="en-US" sz="2000" dirty="0" err="1" smtClean="0"/>
              <a:t>presidente</a:t>
            </a:r>
            <a:r>
              <a:rPr lang="en-US" sz="2000" dirty="0" smtClean="0"/>
              <a:t> do DSOG </a:t>
            </a:r>
            <a:r>
              <a:rPr lang="en-US" sz="2000" dirty="0" err="1" smtClean="0"/>
              <a:t>notifica</a:t>
            </a:r>
            <a:r>
              <a:rPr lang="en-US" sz="2000" dirty="0" smtClean="0"/>
              <a:t> </a:t>
            </a:r>
            <a:r>
              <a:rPr lang="en-US" sz="2000" dirty="0" err="1" smtClean="0"/>
              <a:t>o</a:t>
            </a:r>
            <a:r>
              <a:rPr lang="en-US" sz="2000" dirty="0" smtClean="0"/>
              <a:t> </a:t>
            </a:r>
            <a:r>
              <a:rPr lang="en-US" sz="2000" dirty="0" err="1" smtClean="0"/>
              <a:t>presidente</a:t>
            </a:r>
            <a:r>
              <a:rPr lang="en-US" sz="2000" dirty="0" smtClean="0"/>
              <a:t> </a:t>
            </a:r>
            <a:r>
              <a:rPr lang="en-US" sz="2000" dirty="0" err="1" smtClean="0"/>
              <a:t>da</a:t>
            </a:r>
            <a:r>
              <a:rPr lang="en-US" sz="2000" dirty="0" smtClean="0"/>
              <a:t> ASA-CW via </a:t>
            </a:r>
            <a:r>
              <a:rPr lang="en-US" sz="2000" dirty="0" err="1" smtClean="0"/>
              <a:t>memorando</a:t>
            </a:r>
            <a:r>
              <a:rPr lang="en-US" sz="2000" dirty="0" smtClean="0"/>
              <a:t> formal,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o</a:t>
            </a:r>
            <a:r>
              <a:rPr lang="en-US" sz="2000" dirty="0" smtClean="0"/>
              <a:t> </a:t>
            </a:r>
            <a:r>
              <a:rPr lang="en-US" sz="2000" dirty="0" err="1" smtClean="0"/>
              <a:t>Relatório</a:t>
            </a:r>
            <a:r>
              <a:rPr lang="en-US" sz="2000" dirty="0" smtClean="0"/>
              <a:t> de MSB </a:t>
            </a:r>
            <a:r>
              <a:rPr lang="en-US" sz="2000" dirty="0" err="1" smtClean="0"/>
              <a:t>foi</a:t>
            </a:r>
            <a:r>
              <a:rPr lang="en-US" sz="2000" dirty="0" smtClean="0"/>
              <a:t> </a:t>
            </a:r>
            <a:r>
              <a:rPr lang="en-US" sz="2000" dirty="0" err="1" smtClean="0"/>
              <a:t>aprovado</a:t>
            </a:r>
            <a:r>
              <a:rPr lang="en-US" sz="2000" dirty="0" smtClean="0"/>
              <a:t>.</a:t>
            </a:r>
          </a:p>
          <a:p>
            <a:pPr marL="333375" indent="-333375">
              <a:spcAft>
                <a:spcPts val="600"/>
              </a:spcAft>
              <a:buFont typeface="Arial" charset="0"/>
              <a:buChar char="•"/>
            </a:pPr>
            <a:r>
              <a:rPr lang="en-US" sz="2000" dirty="0" err="1" smtClean="0"/>
              <a:t>Solicitações</a:t>
            </a:r>
            <a:r>
              <a:rPr lang="en-US" sz="2000" dirty="0" smtClean="0"/>
              <a:t> de </a:t>
            </a:r>
            <a:r>
              <a:rPr lang="en-US" sz="2000" dirty="0" err="1" smtClean="0"/>
              <a:t>notas</a:t>
            </a:r>
            <a:r>
              <a:rPr lang="en-US" sz="2000" dirty="0" smtClean="0"/>
              <a:t> de </a:t>
            </a:r>
            <a:r>
              <a:rPr lang="en-US" sz="2000" dirty="0" err="1" smtClean="0"/>
              <a:t>concordância</a:t>
            </a:r>
            <a:r>
              <a:rPr lang="en-US" sz="2000" dirty="0" smtClean="0"/>
              <a:t> dos </a:t>
            </a:r>
            <a:r>
              <a:rPr lang="en-US" sz="2000" dirty="0" err="1" smtClean="0"/>
              <a:t>orçamentos</a:t>
            </a:r>
            <a:r>
              <a:rPr lang="en-US" sz="2000" dirty="0" smtClean="0"/>
              <a:t> das </a:t>
            </a:r>
            <a:r>
              <a:rPr lang="en-US" sz="2000" dirty="0" err="1" smtClean="0"/>
              <a:t>Obras</a:t>
            </a:r>
            <a:r>
              <a:rPr lang="en-US" sz="2000" dirty="0" smtClean="0"/>
              <a:t> </a:t>
            </a:r>
            <a:r>
              <a:rPr lang="en-US" sz="2000" dirty="0" err="1" smtClean="0"/>
              <a:t>Civis</a:t>
            </a:r>
            <a:r>
              <a:rPr lang="en-US" sz="2000" dirty="0" smtClean="0"/>
              <a:t> </a:t>
            </a:r>
            <a:r>
              <a:rPr lang="en-US" sz="2000" dirty="0" err="1" smtClean="0"/>
              <a:t>como</a:t>
            </a:r>
            <a:r>
              <a:rPr lang="en-US" sz="2000" dirty="0" smtClean="0"/>
              <a:t> um Item da </a:t>
            </a:r>
            <a:r>
              <a:rPr lang="en-US" sz="2000" dirty="0" err="1" smtClean="0"/>
              <a:t>linha</a:t>
            </a:r>
            <a:r>
              <a:rPr lang="en-US" sz="2000" dirty="0" smtClean="0"/>
              <a:t> CG de </a:t>
            </a:r>
            <a:r>
              <a:rPr lang="en-US" sz="2000" dirty="0" err="1" smtClean="0"/>
              <a:t>construção</a:t>
            </a:r>
            <a:r>
              <a:rPr lang="en-US" sz="2000" dirty="0" smtClean="0"/>
              <a:t>.</a:t>
            </a:r>
          </a:p>
          <a:p>
            <a:pPr marL="333375" indent="-333375">
              <a:spcAft>
                <a:spcPts val="600"/>
              </a:spcAft>
              <a:buFont typeface="Arial" charset="0"/>
              <a:buChar char="•"/>
            </a:pPr>
            <a:r>
              <a:rPr lang="en-US" sz="2000" dirty="0" smtClean="0"/>
              <a:t>ASA-CW </a:t>
            </a:r>
            <a:r>
              <a:rPr lang="en-US" sz="2000" dirty="0" err="1" smtClean="0"/>
              <a:t>frequentemente</a:t>
            </a:r>
            <a:r>
              <a:rPr lang="en-US" sz="2000" dirty="0" smtClean="0"/>
              <a:t> </a:t>
            </a:r>
            <a:r>
              <a:rPr lang="en-US" sz="2000" dirty="0" err="1" smtClean="0"/>
              <a:t>solicita</a:t>
            </a:r>
            <a:r>
              <a:rPr lang="en-US" sz="2000" dirty="0" smtClean="0"/>
              <a:t> </a:t>
            </a:r>
            <a:r>
              <a:rPr lang="en-US" sz="2000" dirty="0" err="1" smtClean="0"/>
              <a:t>apresentações</a:t>
            </a:r>
            <a:r>
              <a:rPr lang="en-US" sz="2000" dirty="0" smtClean="0"/>
              <a:t> </a:t>
            </a:r>
            <a:r>
              <a:rPr lang="en-US" sz="2000" dirty="0" err="1" smtClean="0"/>
              <a:t>e</a:t>
            </a:r>
            <a:r>
              <a:rPr lang="en-US" sz="2000" dirty="0" smtClean="0"/>
              <a:t> </a:t>
            </a:r>
            <a:r>
              <a:rPr lang="en-US" sz="2000" dirty="0" err="1" smtClean="0"/>
              <a:t>coordenação</a:t>
            </a:r>
            <a:r>
              <a:rPr lang="en-US" sz="2000" dirty="0" smtClean="0"/>
              <a:t> </a:t>
            </a:r>
            <a:r>
              <a:rPr lang="en-US" sz="2000" dirty="0" err="1" smtClean="0"/>
              <a:t>adicionais</a:t>
            </a:r>
            <a:r>
              <a:rPr lang="en-US" sz="2000" dirty="0" smtClean="0"/>
              <a:t>.</a:t>
            </a:r>
          </a:p>
          <a:p>
            <a:pPr marL="333375" indent="-333375">
              <a:spcAft>
                <a:spcPts val="600"/>
              </a:spcAft>
              <a:buFont typeface="Arial" charset="0"/>
              <a:buChar char="•"/>
            </a:pPr>
            <a:r>
              <a:rPr lang="en-US" sz="2000" dirty="0" smtClean="0"/>
              <a:t>Os </a:t>
            </a:r>
            <a:r>
              <a:rPr lang="en-US" sz="2000" dirty="0" err="1" smtClean="0"/>
              <a:t>distritos</a:t>
            </a:r>
            <a:r>
              <a:rPr lang="en-US" sz="2000" dirty="0" smtClean="0"/>
              <a:t> </a:t>
            </a:r>
            <a:r>
              <a:rPr lang="en-US" sz="2000" dirty="0" err="1" smtClean="0"/>
              <a:t>podem</a:t>
            </a:r>
            <a:r>
              <a:rPr lang="en-US" sz="2000" dirty="0" smtClean="0"/>
              <a:t> </a:t>
            </a:r>
            <a:r>
              <a:rPr lang="en-US" sz="2000" dirty="0" err="1" smtClean="0"/>
              <a:t>ter</a:t>
            </a:r>
            <a:r>
              <a:rPr lang="en-US" sz="2000" dirty="0" smtClean="0"/>
              <a:t> de </a:t>
            </a:r>
            <a:r>
              <a:rPr lang="en-US" sz="2000" dirty="0" err="1" smtClean="0"/>
              <a:t>fornecer</a:t>
            </a:r>
            <a:r>
              <a:rPr lang="en-US" sz="2000" dirty="0" smtClean="0"/>
              <a:t> </a:t>
            </a:r>
            <a:r>
              <a:rPr lang="en-US" sz="2000" dirty="0" err="1" smtClean="0"/>
              <a:t>apoio</a:t>
            </a:r>
            <a:r>
              <a:rPr lang="en-US" sz="2000" dirty="0" smtClean="0"/>
              <a:t> </a:t>
            </a:r>
            <a:r>
              <a:rPr lang="en-US" sz="2000" dirty="0" err="1" smtClean="0"/>
              <a:t>técnico</a:t>
            </a:r>
            <a:r>
              <a:rPr lang="en-US" sz="2000" dirty="0" smtClean="0"/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</a:t>
            </a:r>
            <a:r>
              <a:rPr lang="en-US" sz="2000" dirty="0" err="1" smtClean="0"/>
              <a:t>esses</a:t>
            </a:r>
            <a:r>
              <a:rPr lang="en-US" sz="2000" dirty="0" smtClean="0"/>
              <a:t> </a:t>
            </a:r>
            <a:r>
              <a:rPr lang="en-US" sz="2000" dirty="0" err="1" smtClean="0"/>
              <a:t>pedidos</a:t>
            </a:r>
            <a:r>
              <a:rPr lang="en-US" sz="20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600" y="77000"/>
            <a:ext cx="4572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ular Callout 9"/>
          <p:cNvSpPr/>
          <p:nvPr/>
        </p:nvSpPr>
        <p:spPr>
          <a:xfrm>
            <a:off x="5181600" y="1066800"/>
            <a:ext cx="3810000" cy="609600"/>
          </a:xfrm>
          <a:prstGeom prst="wedgeRectCallout">
            <a:avLst>
              <a:gd name="adj1" fmla="val -67841"/>
              <a:gd name="adj2" fmla="val -1350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556" name="TextBox 6"/>
          <p:cNvSpPr txBox="1">
            <a:spLocks noChangeArrowheads="1"/>
          </p:cNvSpPr>
          <p:nvPr/>
        </p:nvSpPr>
        <p:spPr bwMode="auto">
          <a:xfrm>
            <a:off x="5257800" y="1143000"/>
            <a:ext cx="36575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/>
              <a:t>Estudo</a:t>
            </a:r>
            <a:r>
              <a:rPr lang="en-US" sz="2400" dirty="0" smtClean="0"/>
              <a:t> </a:t>
            </a:r>
            <a:r>
              <a:rPr lang="en-US" sz="2400" dirty="0" err="1" smtClean="0"/>
              <a:t>completo</a:t>
            </a:r>
            <a:r>
              <a:rPr lang="en-US" sz="2400" dirty="0" smtClean="0"/>
              <a:t> de MSB</a:t>
            </a:r>
            <a:endParaRPr lang="en-US" sz="2400" dirty="0"/>
          </a:p>
        </p:txBody>
      </p:sp>
      <p:sp>
        <p:nvSpPr>
          <p:cNvPr id="23558" name="Rectangle 10"/>
          <p:cNvSpPr>
            <a:spLocks noChangeArrowheads="1"/>
          </p:cNvSpPr>
          <p:nvPr/>
        </p:nvSpPr>
        <p:spPr bwMode="auto">
          <a:xfrm>
            <a:off x="4876800" y="1981200"/>
            <a:ext cx="42672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33375" indent="-333375">
              <a:spcAft>
                <a:spcPts val="600"/>
              </a:spcAft>
              <a:buFont typeface="Arial" charset="0"/>
              <a:buChar char="•"/>
            </a:pPr>
            <a:r>
              <a:rPr lang="en-US" sz="2000" dirty="0" smtClean="0"/>
              <a:t>O DSPM </a:t>
            </a:r>
            <a:r>
              <a:rPr lang="en-US" sz="2000" dirty="0" err="1" smtClean="0"/>
              <a:t>da</a:t>
            </a:r>
            <a:r>
              <a:rPr lang="en-US" sz="2000" dirty="0" smtClean="0"/>
              <a:t> USACE </a:t>
            </a:r>
            <a:r>
              <a:rPr lang="en-US" sz="2000" dirty="0" err="1" smtClean="0"/>
              <a:t>entra</a:t>
            </a:r>
            <a:r>
              <a:rPr lang="en-US" sz="2000" dirty="0" smtClean="0"/>
              <a:t> com </a:t>
            </a:r>
            <a:r>
              <a:rPr lang="en-US" sz="2000" dirty="0" err="1" smtClean="0"/>
              <a:t>pedido</a:t>
            </a:r>
            <a:r>
              <a:rPr lang="en-US" sz="2000" dirty="0" smtClean="0"/>
              <a:t> de </a:t>
            </a:r>
            <a:r>
              <a:rPr lang="en-US" sz="2000" dirty="0" err="1" smtClean="0"/>
              <a:t>financiamento</a:t>
            </a:r>
            <a:r>
              <a:rPr lang="en-US" sz="2000" dirty="0" smtClean="0"/>
              <a:t> do </a:t>
            </a:r>
            <a:r>
              <a:rPr lang="en-US" sz="2000" dirty="0" err="1" smtClean="0"/>
              <a:t>projeto</a:t>
            </a:r>
            <a:r>
              <a:rPr lang="en-US" sz="2000" dirty="0" smtClean="0"/>
              <a:t> </a:t>
            </a:r>
            <a:r>
              <a:rPr lang="en-US" sz="2000" dirty="0" err="1" smtClean="0"/>
              <a:t>dentro</a:t>
            </a:r>
            <a:r>
              <a:rPr lang="en-US" sz="2000" dirty="0" smtClean="0"/>
              <a:t> do </a:t>
            </a:r>
            <a:r>
              <a:rPr lang="en-US" sz="2000" dirty="0" err="1" smtClean="0"/>
              <a:t>ciclo</a:t>
            </a:r>
            <a:r>
              <a:rPr lang="en-US" sz="2000" dirty="0" smtClean="0"/>
              <a:t> </a:t>
            </a:r>
            <a:r>
              <a:rPr lang="en-US" sz="2000" dirty="0" err="1" smtClean="0"/>
              <a:t>orçamentário</a:t>
            </a:r>
            <a:r>
              <a:rPr lang="en-US" sz="2000" dirty="0" smtClean="0"/>
              <a:t> das </a:t>
            </a:r>
            <a:r>
              <a:rPr lang="en-US" sz="2000" dirty="0" err="1" smtClean="0"/>
              <a:t>dotações</a:t>
            </a:r>
            <a:r>
              <a:rPr lang="en-US" sz="2000" dirty="0" smtClean="0"/>
              <a:t> CG.</a:t>
            </a:r>
          </a:p>
          <a:p>
            <a:pPr marL="333375" indent="-333375">
              <a:spcAft>
                <a:spcPts val="600"/>
              </a:spcAft>
              <a:buFont typeface="Arial" charset="0"/>
              <a:buChar char="•"/>
            </a:pPr>
            <a:r>
              <a:rPr lang="en-US" sz="2000" dirty="0" smtClean="0"/>
              <a:t>Durante o </a:t>
            </a:r>
            <a:r>
              <a:rPr lang="en-US" sz="2000" dirty="0" err="1" smtClean="0"/>
              <a:t>ciclo</a:t>
            </a:r>
            <a:r>
              <a:rPr lang="en-US" sz="2000" dirty="0" smtClean="0"/>
              <a:t> </a:t>
            </a:r>
            <a:r>
              <a:rPr lang="en-US" sz="2000" dirty="0" err="1" smtClean="0"/>
              <a:t>econômico</a:t>
            </a:r>
            <a:r>
              <a:rPr lang="en-US" sz="2000" dirty="0" smtClean="0"/>
              <a:t> de 2 </a:t>
            </a:r>
            <a:r>
              <a:rPr lang="en-US" sz="2000" dirty="0" err="1" smtClean="0"/>
              <a:t>anos</a:t>
            </a:r>
            <a:r>
              <a:rPr lang="en-US" sz="2000" dirty="0" smtClean="0"/>
              <a:t>, </a:t>
            </a:r>
            <a:r>
              <a:rPr lang="en-US" sz="2000" dirty="0" err="1" smtClean="0"/>
              <a:t>os</a:t>
            </a:r>
            <a:r>
              <a:rPr lang="en-US" sz="2000" dirty="0" smtClean="0"/>
              <a:t> </a:t>
            </a:r>
            <a:r>
              <a:rPr lang="en-US" sz="2000" dirty="0" err="1" smtClean="0"/>
              <a:t>fundos</a:t>
            </a:r>
            <a:r>
              <a:rPr lang="en-US" sz="2000" dirty="0" smtClean="0"/>
              <a:t> WEDGE </a:t>
            </a:r>
            <a:r>
              <a:rPr lang="en-US" sz="2000" dirty="0" err="1" smtClean="0"/>
              <a:t>podem</a:t>
            </a:r>
            <a:r>
              <a:rPr lang="en-US" sz="2000" dirty="0" smtClean="0"/>
              <a:t> </a:t>
            </a:r>
            <a:r>
              <a:rPr lang="en-US" sz="2000" dirty="0" err="1" smtClean="0"/>
              <a:t>ser</a:t>
            </a:r>
            <a:r>
              <a:rPr lang="en-US" sz="2000" dirty="0" smtClean="0"/>
              <a:t> </a:t>
            </a:r>
            <a:r>
              <a:rPr lang="en-US" sz="2000" dirty="0" err="1" smtClean="0"/>
              <a:t>usados</a:t>
            </a:r>
            <a:r>
              <a:rPr lang="en-US" sz="2000" dirty="0" smtClean="0"/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</a:t>
            </a:r>
            <a:r>
              <a:rPr lang="en-US" sz="2000" dirty="0" err="1" smtClean="0"/>
              <a:t>avançar</a:t>
            </a:r>
            <a:r>
              <a:rPr lang="en-US" sz="2000" dirty="0" smtClean="0"/>
              <a:t> as </a:t>
            </a:r>
            <a:r>
              <a:rPr lang="en-US" sz="2000" dirty="0" err="1" smtClean="0"/>
              <a:t>atividades</a:t>
            </a:r>
            <a:r>
              <a:rPr lang="en-US" sz="2000" dirty="0" smtClean="0"/>
              <a:t> de </a:t>
            </a:r>
            <a:r>
              <a:rPr lang="en-US" sz="2000" dirty="0" err="1" smtClean="0"/>
              <a:t>pré-engenharia</a:t>
            </a:r>
            <a:r>
              <a:rPr lang="en-US" sz="2000" dirty="0" smtClean="0"/>
              <a:t> e </a:t>
            </a:r>
            <a:r>
              <a:rPr lang="en-US" sz="2000" dirty="0" err="1" smtClean="0"/>
              <a:t>projeto</a:t>
            </a:r>
            <a:r>
              <a:rPr lang="en-US" sz="2000" dirty="0" smtClean="0"/>
              <a:t> (PED) </a:t>
            </a:r>
            <a:r>
              <a:rPr lang="en-US" sz="2000" dirty="0" err="1" smtClean="0"/>
              <a:t>até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o </a:t>
            </a:r>
            <a:r>
              <a:rPr lang="en-US" sz="2000" dirty="0" err="1" smtClean="0"/>
              <a:t>projeto</a:t>
            </a:r>
            <a:r>
              <a:rPr lang="en-US" sz="2000" dirty="0" smtClean="0"/>
              <a:t> </a:t>
            </a:r>
            <a:r>
              <a:rPr lang="en-US" sz="2000" dirty="0" err="1" smtClean="0"/>
              <a:t>seja</a:t>
            </a:r>
            <a:r>
              <a:rPr lang="en-US" sz="2000" dirty="0" smtClean="0"/>
              <a:t> </a:t>
            </a:r>
            <a:r>
              <a:rPr lang="en-US" sz="2000" dirty="0" err="1" smtClean="0"/>
              <a:t>incluído</a:t>
            </a:r>
            <a:r>
              <a:rPr lang="en-US" sz="2000" dirty="0" smtClean="0"/>
              <a:t> </a:t>
            </a:r>
            <a:r>
              <a:rPr lang="en-US" sz="2000" dirty="0" err="1" smtClean="0"/>
              <a:t>como</a:t>
            </a:r>
            <a:r>
              <a:rPr lang="en-US" sz="2000" dirty="0" smtClean="0"/>
              <a:t> parte de </a:t>
            </a:r>
            <a:r>
              <a:rPr lang="en-US" sz="2000" dirty="0" err="1" smtClean="0"/>
              <a:t>uma</a:t>
            </a:r>
            <a:r>
              <a:rPr lang="en-US" sz="2000" dirty="0" smtClean="0"/>
              <a:t> </a:t>
            </a:r>
            <a:r>
              <a:rPr lang="en-US" sz="2000" dirty="0" err="1" smtClean="0"/>
              <a:t>rubrica</a:t>
            </a:r>
            <a:r>
              <a:rPr lang="en-US" sz="2000" dirty="0" smtClean="0"/>
              <a:t> </a:t>
            </a:r>
            <a:r>
              <a:rPr lang="en-US" sz="2000" dirty="0" err="1" smtClean="0"/>
              <a:t>orçamentária</a:t>
            </a:r>
            <a:r>
              <a:rPr lang="en-US" sz="2000" dirty="0" smtClean="0"/>
              <a:t> do CG.</a:t>
            </a:r>
          </a:p>
          <a:p>
            <a:pPr marL="333375" indent="-333375">
              <a:spcAft>
                <a:spcPts val="600"/>
              </a:spcAft>
              <a:buFont typeface="Arial" charset="0"/>
              <a:buChar char="•"/>
            </a:pPr>
            <a:r>
              <a:rPr lang="en-US" sz="2000" dirty="0" smtClean="0"/>
              <a:t>O PED </a:t>
            </a:r>
            <a:r>
              <a:rPr lang="en-US" sz="2000" dirty="0" err="1" smtClean="0"/>
              <a:t>não</a:t>
            </a:r>
            <a:r>
              <a:rPr lang="en-US" sz="2000" dirty="0" smtClean="0"/>
              <a:t> </a:t>
            </a:r>
            <a:r>
              <a:rPr lang="en-US" sz="2000" dirty="0" err="1" smtClean="0"/>
              <a:t>pode</a:t>
            </a:r>
            <a:r>
              <a:rPr lang="en-US" sz="2000" dirty="0" smtClean="0"/>
              <a:t> </a:t>
            </a:r>
            <a:r>
              <a:rPr lang="en-US" sz="2000" dirty="0" err="1" smtClean="0"/>
              <a:t>começar</a:t>
            </a:r>
            <a:r>
              <a:rPr lang="en-US" sz="2000" dirty="0" smtClean="0"/>
              <a:t> </a:t>
            </a:r>
            <a:r>
              <a:rPr lang="en-US" sz="2000" dirty="0" err="1" smtClean="0"/>
              <a:t>sem</a:t>
            </a:r>
            <a:r>
              <a:rPr lang="en-US" sz="2000" dirty="0" smtClean="0"/>
              <a:t> a </a:t>
            </a:r>
            <a:r>
              <a:rPr lang="en-US" sz="2000" dirty="0" err="1" smtClean="0"/>
              <a:t>concordância</a:t>
            </a:r>
            <a:r>
              <a:rPr lang="en-US" sz="2000" dirty="0" smtClean="0"/>
              <a:t> </a:t>
            </a:r>
            <a:r>
              <a:rPr lang="en-US" sz="2000" dirty="0" err="1" smtClean="0"/>
              <a:t>da</a:t>
            </a:r>
            <a:r>
              <a:rPr lang="en-US" sz="2000" dirty="0" smtClean="0"/>
              <a:t> ASA-CW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noProof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algn="ctr">
              <a:buNone/>
            </a:pPr>
            <a:endParaRPr lang="pt-BR" sz="4800" b="1" noProof="0" dirty="0" smtClean="0"/>
          </a:p>
          <a:p>
            <a:pPr algn="ctr">
              <a:buNone/>
            </a:pPr>
            <a:r>
              <a:rPr lang="pt-BR" sz="4800" b="1" noProof="0" dirty="0" smtClean="0"/>
              <a:t>Perguntas?</a:t>
            </a:r>
            <a:endParaRPr lang="pt-BR" sz="4800" b="1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1858963"/>
          </a:xfrm>
        </p:spPr>
        <p:txBody>
          <a:bodyPr/>
          <a:lstStyle/>
          <a:p>
            <a:r>
              <a:rPr lang="pt-BR" sz="3200" noProof="0" smtClean="0"/>
              <a:t>ER 1110-2-1156</a:t>
            </a:r>
            <a:br>
              <a:rPr lang="pt-BR" sz="3200" noProof="0" smtClean="0"/>
            </a:br>
            <a:r>
              <a:rPr lang="pt-BR" sz="3200" noProof="0" smtClean="0"/>
              <a:t>Atualizações do Capítulo 9 </a:t>
            </a:r>
            <a:br>
              <a:rPr lang="pt-BR" sz="3200" noProof="0" smtClean="0"/>
            </a:br>
            <a:r>
              <a:rPr lang="pt-BR" sz="3200" noProof="0" smtClean="0"/>
              <a:t>Estudos de Modificação de Segurança de Barragens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91000"/>
          </a:xfrm>
        </p:spPr>
        <p:txBody>
          <a:bodyPr/>
          <a:lstStyle/>
          <a:p>
            <a:r>
              <a:rPr lang="pt-BR" sz="2400" noProof="0" dirty="0" smtClean="0"/>
              <a:t>Os relatórios de MSB são documentos usados </a:t>
            </a:r>
            <a:r>
              <a:rPr lang="pt-BR" sz="2400" dirty="0" smtClean="0"/>
              <a:t>para a tomada </a:t>
            </a:r>
            <a:r>
              <a:rPr lang="pt-BR" sz="2400" noProof="0" dirty="0" smtClean="0"/>
              <a:t>de decisões com o intuito de enfrentar os riscos associados a uma barragem e identificar e recomendar um plano de gerenciamento de risco alternativo que apoie a efetiva e rápida redução do risco e do custo.</a:t>
            </a:r>
          </a:p>
          <a:p>
            <a:r>
              <a:rPr lang="pt-BR" sz="2400" noProof="0" dirty="0" smtClean="0"/>
              <a:t>Os relatórios de MSB substituem:</a:t>
            </a:r>
          </a:p>
          <a:p>
            <a:pPr lvl="1"/>
            <a:r>
              <a:rPr lang="pt-BR" sz="2400" noProof="0" dirty="0" smtClean="0"/>
              <a:t>Principais Relatórios de Recuperação</a:t>
            </a:r>
          </a:p>
          <a:p>
            <a:pPr lvl="1"/>
            <a:r>
              <a:rPr lang="pt-BR" sz="2400" noProof="0" dirty="0" smtClean="0"/>
              <a:t>Relatórios de Garantia de Segurança de Barragens</a:t>
            </a:r>
          </a:p>
          <a:p>
            <a:pPr lvl="1"/>
            <a:r>
              <a:rPr lang="pt-BR" sz="2400" noProof="0" dirty="0" smtClean="0"/>
              <a:t>Operações do Projeto - Parceiros e apoio (Gestão de Estudos de Trabalho)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228600"/>
            <a:ext cx="4343400" cy="2163762"/>
          </a:xfrm>
        </p:spPr>
        <p:txBody>
          <a:bodyPr anchor="t"/>
          <a:lstStyle/>
          <a:p>
            <a:pPr eaLnBrk="1" hangingPunct="1"/>
            <a:r>
              <a:rPr lang="pt-BR" sz="2400" noProof="0" smtClean="0"/>
              <a:t>ER 1110-2-1156</a:t>
            </a:r>
            <a:br>
              <a:rPr lang="pt-BR" sz="2400" noProof="0" smtClean="0"/>
            </a:br>
            <a:r>
              <a:rPr lang="pt-BR" sz="2400" noProof="0" smtClean="0"/>
              <a:t>Atualizações do Capítulo 9 </a:t>
            </a:r>
            <a:br>
              <a:rPr lang="pt-BR" sz="2400" noProof="0" smtClean="0"/>
            </a:br>
            <a:r>
              <a:rPr lang="pt-BR" sz="2400" noProof="0" smtClean="0"/>
              <a:t>Estudos de Modificação de Segurança de Barragens</a:t>
            </a:r>
            <a:r>
              <a:rPr lang="pt-BR" sz="3200" noProof="0" smtClean="0"/>
              <a:t/>
            </a:r>
            <a:br>
              <a:rPr lang="pt-BR" sz="3200" noProof="0" smtClean="0"/>
            </a:br>
            <a:r>
              <a:rPr lang="pt-BR" sz="3200" noProof="0" smtClean="0"/>
              <a:t/>
            </a:r>
            <a:br>
              <a:rPr lang="pt-BR" sz="3200" noProof="0" smtClean="0"/>
            </a:br>
            <a:endParaRPr lang="pt-BR" sz="3200" noProof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00600" y="2819400"/>
            <a:ext cx="4343400" cy="21336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pt-BR" sz="2400" u="sng" noProof="0" dirty="0" smtClean="0"/>
              <a:t>Fluxograma do Processo de Estudo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600" y="77000"/>
            <a:ext cx="4572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600" y="77000"/>
            <a:ext cx="4572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800600" y="1600200"/>
            <a:ext cx="4114800" cy="3077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n-US" sz="2400" b="1" dirty="0" smtClean="0"/>
          </a:p>
          <a:p>
            <a:pPr marL="231775" indent="-23177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 smtClean="0"/>
              <a:t>Os </a:t>
            </a:r>
            <a:r>
              <a:rPr lang="en-US" sz="1600" dirty="0" err="1" smtClean="0"/>
              <a:t>projetos</a:t>
            </a:r>
            <a:r>
              <a:rPr lang="en-US" sz="1600" dirty="0" smtClean="0"/>
              <a:t> de MSB </a:t>
            </a:r>
            <a:r>
              <a:rPr lang="en-US" sz="1600" dirty="0" err="1" smtClean="0"/>
              <a:t>são</a:t>
            </a:r>
            <a:r>
              <a:rPr lang="en-US" sz="1600" dirty="0" smtClean="0"/>
              <a:t> </a:t>
            </a:r>
            <a:r>
              <a:rPr lang="en-US" sz="1600" dirty="0" err="1" smtClean="0"/>
              <a:t>priorizados</a:t>
            </a:r>
            <a:r>
              <a:rPr lang="en-US" sz="1600" dirty="0" smtClean="0"/>
              <a:t> </a:t>
            </a:r>
            <a:r>
              <a:rPr lang="en-US" sz="1600" dirty="0" err="1" smtClean="0"/>
              <a:t>pelo</a:t>
            </a:r>
            <a:r>
              <a:rPr lang="en-US" sz="1600" dirty="0" smtClean="0"/>
              <a:t> DSOG com base </a:t>
            </a:r>
            <a:r>
              <a:rPr lang="en-US" sz="1600" dirty="0" err="1" smtClean="0"/>
              <a:t>na</a:t>
            </a:r>
            <a:r>
              <a:rPr lang="en-US" sz="1600" dirty="0" smtClean="0"/>
              <a:t> </a:t>
            </a:r>
            <a:r>
              <a:rPr lang="en-US" sz="1600" dirty="0" err="1" smtClean="0"/>
              <a:t>classificação</a:t>
            </a:r>
            <a:r>
              <a:rPr lang="en-US" sz="1600" dirty="0" smtClean="0"/>
              <a:t> DSAC </a:t>
            </a:r>
            <a:r>
              <a:rPr lang="en-US" sz="1600" dirty="0" err="1" smtClean="0"/>
              <a:t>e</a:t>
            </a:r>
            <a:r>
              <a:rPr lang="en-US" sz="1600" dirty="0" smtClean="0"/>
              <a:t> </a:t>
            </a:r>
            <a:r>
              <a:rPr lang="en-US" sz="1600" dirty="0" err="1" smtClean="0"/>
              <a:t>uma</a:t>
            </a:r>
            <a:r>
              <a:rPr lang="en-US" sz="1600" dirty="0" smtClean="0"/>
              <a:t> </a:t>
            </a:r>
            <a:r>
              <a:rPr lang="en-US" sz="1600" dirty="0" err="1" smtClean="0"/>
              <a:t>avaliação</a:t>
            </a:r>
            <a:r>
              <a:rPr lang="en-US" sz="1600" dirty="0" smtClean="0"/>
              <a:t> do </a:t>
            </a:r>
            <a:r>
              <a:rPr lang="en-US" sz="1600" dirty="0" err="1" smtClean="0"/>
              <a:t>risco</a:t>
            </a:r>
            <a:r>
              <a:rPr lang="en-US" sz="1600" dirty="0" smtClean="0"/>
              <a:t> </a:t>
            </a:r>
            <a:r>
              <a:rPr lang="en-US" sz="1600" dirty="0" err="1" smtClean="0"/>
              <a:t>inicial</a:t>
            </a:r>
            <a:r>
              <a:rPr lang="en-US" sz="1600" dirty="0" smtClean="0"/>
              <a:t>.</a:t>
            </a:r>
          </a:p>
          <a:p>
            <a:pPr marL="231775" indent="-23177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 err="1" smtClean="0"/>
              <a:t>Estuda</a:t>
            </a:r>
            <a:r>
              <a:rPr lang="en-US" sz="1600" dirty="0" smtClean="0"/>
              <a:t> </a:t>
            </a:r>
            <a:r>
              <a:rPr lang="en-US" sz="1600" dirty="0" err="1" smtClean="0"/>
              <a:t>os</a:t>
            </a:r>
            <a:r>
              <a:rPr lang="en-US" sz="1600" dirty="0" smtClean="0"/>
              <a:t> </a:t>
            </a:r>
            <a:r>
              <a:rPr lang="en-US" sz="1600" dirty="0" err="1" smtClean="0"/>
              <a:t>fundos</a:t>
            </a:r>
            <a:r>
              <a:rPr lang="en-US" sz="1600" dirty="0" smtClean="0"/>
              <a:t> </a:t>
            </a:r>
            <a:r>
              <a:rPr lang="en-US" sz="1600" dirty="0" err="1" smtClean="0"/>
              <a:t>fornecidos</a:t>
            </a:r>
            <a:r>
              <a:rPr lang="en-US" sz="1600" dirty="0" smtClean="0"/>
              <a:t> </a:t>
            </a:r>
            <a:r>
              <a:rPr lang="en-US" sz="1600" dirty="0" err="1" smtClean="0"/>
              <a:t>pelo</a:t>
            </a:r>
            <a:r>
              <a:rPr lang="en-US" sz="1600" dirty="0" smtClean="0"/>
              <a:t> </a:t>
            </a:r>
            <a:r>
              <a:rPr lang="en-US" sz="1600" dirty="0" err="1" smtClean="0"/>
              <a:t>Programa</a:t>
            </a:r>
            <a:r>
              <a:rPr lang="en-US" sz="1600" dirty="0" smtClean="0"/>
              <a:t> de </a:t>
            </a:r>
            <a:r>
              <a:rPr lang="en-US" sz="1600" dirty="0" err="1" smtClean="0"/>
              <a:t>Segurança</a:t>
            </a:r>
            <a:r>
              <a:rPr lang="en-US" sz="1600" dirty="0" smtClean="0"/>
              <a:t> de </a:t>
            </a:r>
            <a:r>
              <a:rPr lang="en-US" sz="1600" dirty="0" err="1" smtClean="0"/>
              <a:t>Barragens</a:t>
            </a:r>
            <a:r>
              <a:rPr lang="en-US" sz="1600" dirty="0" smtClean="0"/>
              <a:t> e </a:t>
            </a:r>
            <a:r>
              <a:rPr lang="en-US" sz="1600" dirty="0" err="1" smtClean="0"/>
              <a:t>Correção</a:t>
            </a:r>
            <a:r>
              <a:rPr lang="en-US" sz="1600" dirty="0" smtClean="0"/>
              <a:t> de </a:t>
            </a:r>
            <a:r>
              <a:rPr lang="en-US" sz="1600" dirty="0" err="1" smtClean="0"/>
              <a:t>Infiltração</a:t>
            </a:r>
            <a:r>
              <a:rPr lang="en-US" sz="1600" dirty="0" smtClean="0"/>
              <a:t> / </a:t>
            </a:r>
            <a:r>
              <a:rPr lang="en-US" sz="1600" dirty="0" err="1" smtClean="0"/>
              <a:t>Estabilidade</a:t>
            </a:r>
            <a:r>
              <a:rPr lang="en-US" sz="1600" dirty="0" smtClean="0"/>
              <a:t> (WEDGE).</a:t>
            </a:r>
          </a:p>
          <a:p>
            <a:pPr marL="231775" indent="-23177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 smtClean="0"/>
              <a:t>A RMC </a:t>
            </a:r>
            <a:r>
              <a:rPr lang="en-US" sz="1600" dirty="0" err="1" smtClean="0"/>
              <a:t>gerencia</a:t>
            </a:r>
            <a:r>
              <a:rPr lang="en-US" sz="1600" dirty="0" smtClean="0"/>
              <a:t> a </a:t>
            </a:r>
            <a:r>
              <a:rPr lang="en-US" sz="1600" dirty="0" err="1" smtClean="0"/>
              <a:t>fila</a:t>
            </a:r>
            <a:r>
              <a:rPr lang="en-US" sz="1600" dirty="0" smtClean="0"/>
              <a:t> de </a:t>
            </a:r>
            <a:r>
              <a:rPr lang="en-US" sz="1600" dirty="0" err="1" smtClean="0"/>
              <a:t>estudos</a:t>
            </a:r>
            <a:r>
              <a:rPr lang="en-US" sz="1600" dirty="0" smtClean="0"/>
              <a:t> </a:t>
            </a:r>
            <a:r>
              <a:rPr lang="en-US" sz="1600" dirty="0" err="1" smtClean="0"/>
              <a:t>e</a:t>
            </a:r>
            <a:r>
              <a:rPr lang="en-US" sz="1600" dirty="0" smtClean="0"/>
              <a:t> </a:t>
            </a:r>
            <a:r>
              <a:rPr lang="en-US" sz="1600" dirty="0" err="1" smtClean="0"/>
              <a:t>financiamentos</a:t>
            </a:r>
            <a:r>
              <a:rPr lang="en-US" sz="1600" dirty="0" smtClean="0"/>
              <a:t> com base </a:t>
            </a:r>
            <a:r>
              <a:rPr lang="en-US" sz="1600" dirty="0" err="1" smtClean="0"/>
              <a:t>na</a:t>
            </a:r>
            <a:r>
              <a:rPr lang="en-US" sz="1600" dirty="0" smtClean="0"/>
              <a:t> </a:t>
            </a:r>
            <a:r>
              <a:rPr lang="en-US" sz="1600" dirty="0" err="1" smtClean="0"/>
              <a:t>priorização</a:t>
            </a:r>
            <a:r>
              <a:rPr lang="en-US" sz="1600" dirty="0" smtClean="0"/>
              <a:t> do DSOG.</a:t>
            </a:r>
            <a:endParaRPr lang="en-US" sz="16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5029200" y="838200"/>
            <a:ext cx="3886200" cy="990600"/>
          </a:xfrm>
          <a:prstGeom prst="wedgeRoundRectCallout">
            <a:avLst>
              <a:gd name="adj1" fmla="val -129902"/>
              <a:gd name="adj2" fmla="val -9564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5181600" y="838200"/>
            <a:ext cx="3505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err="1" smtClean="0"/>
              <a:t>Financiamento</a:t>
            </a:r>
            <a:r>
              <a:rPr lang="en-US" sz="2800" dirty="0" smtClean="0"/>
              <a:t> </a:t>
            </a:r>
            <a:r>
              <a:rPr lang="en-US" sz="2800" dirty="0" err="1" smtClean="0"/>
              <a:t>Aprovado</a:t>
            </a:r>
            <a:endParaRPr lang="en-US" sz="2800" dirty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4876800" y="152400"/>
            <a:ext cx="3810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Atualizações do ER 1110-2-1156 </a:t>
            </a:r>
            <a:b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Estudos de Modificação de Segurança de Barragens Updates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600" y="77000"/>
            <a:ext cx="4572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TextBox 7"/>
          <p:cNvSpPr txBox="1">
            <a:spLocks noChangeArrowheads="1"/>
          </p:cNvSpPr>
          <p:nvPr/>
        </p:nvSpPr>
        <p:spPr bwMode="auto">
          <a:xfrm>
            <a:off x="4648200" y="1990904"/>
            <a:ext cx="4267200" cy="4739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>
              <a:spcAft>
                <a:spcPts val="600"/>
              </a:spcAft>
              <a:buFont typeface="Arial" charset="0"/>
              <a:buChar char="•"/>
            </a:pPr>
            <a:r>
              <a:rPr lang="en-US" dirty="0" err="1" smtClean="0"/>
              <a:t>Escopo</a:t>
            </a:r>
            <a:r>
              <a:rPr lang="en-US" dirty="0" smtClean="0"/>
              <a:t> do </a:t>
            </a:r>
            <a:r>
              <a:rPr lang="en-US" dirty="0" err="1" smtClean="0"/>
              <a:t>Estudo</a:t>
            </a:r>
            <a:r>
              <a:rPr lang="en-US" dirty="0" smtClean="0"/>
              <a:t> de MSB:</a:t>
            </a:r>
          </a:p>
          <a:p>
            <a:pPr marL="511175" indent="-2286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PT" dirty="0" smtClean="0"/>
              <a:t>Engloba todas as modificações de </a:t>
            </a:r>
            <a:r>
              <a:rPr lang="pt-PT" dirty="0" err="1" smtClean="0"/>
              <a:t>projeto</a:t>
            </a:r>
            <a:r>
              <a:rPr lang="pt-PT" dirty="0" smtClean="0"/>
              <a:t> estruturais e </a:t>
            </a:r>
            <a:r>
              <a:rPr lang="pt-PT" dirty="0" err="1" smtClean="0"/>
              <a:t>não-estruturais</a:t>
            </a:r>
            <a:r>
              <a:rPr lang="pt-PT" dirty="0" smtClean="0"/>
              <a:t> necessárias para lidar com a segurança da barragem.</a:t>
            </a:r>
          </a:p>
          <a:p>
            <a:pPr marL="511175" indent="-2286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PT" dirty="0" smtClean="0"/>
              <a:t>Exceção: falhas operacionais potenciais identificadas pela avaliação de risco que não impactem diretamente na segurança da vida ou falha catastrófica geralmente não são abordadas em um Relatório de MSB</a:t>
            </a:r>
            <a:r>
              <a:rPr lang="en-US" sz="1600" dirty="0" smtClean="0"/>
              <a:t>.</a:t>
            </a:r>
          </a:p>
          <a:p>
            <a:pPr marL="688975" lvl="1" indent="-231775">
              <a:spcAft>
                <a:spcPts val="600"/>
              </a:spcAft>
              <a:buFont typeface="Arial" charset="0"/>
              <a:buChar char="•"/>
            </a:pPr>
            <a:endParaRPr lang="en-US" sz="2400" dirty="0" smtClean="0"/>
          </a:p>
          <a:p>
            <a:pPr marL="688975" lvl="1" indent="-231775">
              <a:spcAft>
                <a:spcPts val="600"/>
              </a:spcAft>
              <a:buFont typeface="Arial" charset="0"/>
              <a:buChar char="•"/>
            </a:pPr>
            <a:endParaRPr lang="en-US" sz="2400" dirty="0"/>
          </a:p>
        </p:txBody>
      </p:sp>
      <p:sp>
        <p:nvSpPr>
          <p:cNvPr id="9" name="Rectangular Callout 8"/>
          <p:cNvSpPr/>
          <p:nvPr/>
        </p:nvSpPr>
        <p:spPr>
          <a:xfrm>
            <a:off x="5105400" y="838200"/>
            <a:ext cx="3505200" cy="1066800"/>
          </a:xfrm>
          <a:prstGeom prst="wedgeRectCallout">
            <a:avLst>
              <a:gd name="adj1" fmla="val -140362"/>
              <a:gd name="adj2" fmla="val -530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4495800" y="304800"/>
            <a:ext cx="518983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3200" dirty="0" smtClean="0"/>
          </a:p>
          <a:p>
            <a:pPr algn="ctr"/>
            <a:r>
              <a:rPr lang="en-US" sz="3200" dirty="0" err="1" smtClean="0"/>
              <a:t>Início</a:t>
            </a:r>
            <a:r>
              <a:rPr lang="en-US" sz="3200" dirty="0" smtClean="0"/>
              <a:t> do </a:t>
            </a:r>
            <a:r>
              <a:rPr lang="en-US" sz="3200" dirty="0" err="1" smtClean="0"/>
              <a:t>estudo</a:t>
            </a:r>
            <a:r>
              <a:rPr lang="en-US" sz="3200" dirty="0" smtClean="0"/>
              <a:t> </a:t>
            </a:r>
          </a:p>
          <a:p>
            <a:pPr algn="ctr"/>
            <a:r>
              <a:rPr lang="en-US" sz="3200" dirty="0" smtClean="0"/>
              <a:t>de MSB </a:t>
            </a:r>
            <a:endParaRPr lang="en-US" sz="32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152400"/>
            <a:ext cx="3810000" cy="381000"/>
          </a:xfrm>
        </p:spPr>
        <p:txBody>
          <a:bodyPr/>
          <a:lstStyle/>
          <a:p>
            <a:pPr algn="l"/>
            <a:r>
              <a:rPr lang="pt-BR" sz="1600" noProof="0" smtClean="0"/>
              <a:t>Atualizações do ER 1110-2-1156 </a:t>
            </a:r>
            <a:br>
              <a:rPr lang="pt-BR" sz="1600" noProof="0" smtClean="0"/>
            </a:br>
            <a:r>
              <a:rPr lang="pt-BR" sz="1600" noProof="0" smtClean="0"/>
              <a:t>Estudos de Modificação de Segurança de Barragens Updates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600" y="77000"/>
            <a:ext cx="4572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TextBox 7"/>
          <p:cNvSpPr txBox="1">
            <a:spLocks noChangeArrowheads="1"/>
          </p:cNvSpPr>
          <p:nvPr/>
        </p:nvSpPr>
        <p:spPr bwMode="auto">
          <a:xfrm>
            <a:off x="4495800" y="1612225"/>
            <a:ext cx="4191000" cy="450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>
              <a:spcAft>
                <a:spcPts val="600"/>
              </a:spcAft>
              <a:buFont typeface="Arial" charset="0"/>
              <a:buChar char="•"/>
            </a:pPr>
            <a:r>
              <a:rPr lang="en-US" sz="1600" dirty="0" err="1" smtClean="0"/>
              <a:t>Ações</a:t>
            </a:r>
            <a:r>
              <a:rPr lang="en-US" sz="1600" dirty="0" smtClean="0"/>
              <a:t> </a:t>
            </a:r>
            <a:r>
              <a:rPr lang="en-US" sz="1600" dirty="0" err="1" smtClean="0"/>
              <a:t>iniciais</a:t>
            </a:r>
            <a:r>
              <a:rPr lang="en-US" sz="1600" dirty="0" smtClean="0"/>
              <a:t> / </a:t>
            </a:r>
            <a:r>
              <a:rPr lang="en-US" sz="1600" dirty="0" err="1" smtClean="0"/>
              <a:t>Papéis</a:t>
            </a:r>
            <a:r>
              <a:rPr lang="en-US" sz="1600" dirty="0" smtClean="0"/>
              <a:t> </a:t>
            </a:r>
            <a:r>
              <a:rPr lang="en-US" sz="1600" dirty="0" err="1" smtClean="0"/>
              <a:t>e</a:t>
            </a:r>
            <a:r>
              <a:rPr lang="en-US" sz="1600" dirty="0" smtClean="0"/>
              <a:t> </a:t>
            </a:r>
            <a:r>
              <a:rPr lang="en-US" sz="1600" dirty="0" err="1" smtClean="0"/>
              <a:t>Responsabilidades</a:t>
            </a:r>
            <a:r>
              <a:rPr lang="en-US" sz="1600" dirty="0" smtClean="0"/>
              <a:t> </a:t>
            </a:r>
            <a:r>
              <a:rPr lang="en-US" sz="1600" dirty="0" err="1" smtClean="0"/>
              <a:t>gerais</a:t>
            </a:r>
            <a:r>
              <a:rPr lang="en-US" sz="1600" dirty="0" smtClean="0"/>
              <a:t>:</a:t>
            </a:r>
          </a:p>
          <a:p>
            <a:pPr marL="688975" lvl="1" indent="-231775">
              <a:spcAft>
                <a:spcPts val="600"/>
              </a:spcAft>
              <a:buFont typeface="Arial" charset="0"/>
              <a:buChar char="•"/>
            </a:pPr>
            <a:r>
              <a:rPr lang="en-US" sz="1600" dirty="0" smtClean="0"/>
              <a:t>Distrito </a:t>
            </a:r>
            <a:r>
              <a:rPr lang="en-US" sz="1600" dirty="0" err="1" smtClean="0"/>
              <a:t>gerencia</a:t>
            </a:r>
            <a:r>
              <a:rPr lang="en-US" sz="1600" dirty="0" smtClean="0"/>
              <a:t> e </a:t>
            </a:r>
            <a:r>
              <a:rPr lang="en-US" sz="1600" dirty="0" err="1" smtClean="0"/>
              <a:t>executa</a:t>
            </a:r>
            <a:r>
              <a:rPr lang="en-US" sz="1600" dirty="0" smtClean="0"/>
              <a:t> o </a:t>
            </a:r>
            <a:r>
              <a:rPr lang="en-US" sz="1600" dirty="0" err="1" smtClean="0"/>
              <a:t>estudo</a:t>
            </a:r>
            <a:r>
              <a:rPr lang="en-US" sz="1600" dirty="0" smtClean="0"/>
              <a:t>, formula e </a:t>
            </a:r>
            <a:r>
              <a:rPr lang="en-US" sz="1600" dirty="0" err="1" smtClean="0"/>
              <a:t>gerencia</a:t>
            </a:r>
            <a:r>
              <a:rPr lang="en-US" sz="1600" dirty="0" smtClean="0"/>
              <a:t> o PDT, </a:t>
            </a:r>
            <a:r>
              <a:rPr lang="en-US" sz="1600" dirty="0" err="1" smtClean="0"/>
              <a:t>atribui</a:t>
            </a:r>
            <a:r>
              <a:rPr lang="en-US" sz="1600" dirty="0" smtClean="0"/>
              <a:t> um PM, </a:t>
            </a:r>
            <a:r>
              <a:rPr lang="en-US" sz="1600" dirty="0" err="1" smtClean="0"/>
              <a:t>prepara</a:t>
            </a:r>
            <a:r>
              <a:rPr lang="en-US" sz="1600" dirty="0" smtClean="0"/>
              <a:t> o PMP e RP, e </a:t>
            </a:r>
            <a:r>
              <a:rPr lang="en-US" sz="1600" dirty="0" err="1" smtClean="0"/>
              <a:t>coordena</a:t>
            </a:r>
            <a:r>
              <a:rPr lang="en-US" sz="1600" dirty="0" smtClean="0"/>
              <a:t> o </a:t>
            </a:r>
            <a:r>
              <a:rPr lang="en-US" sz="1600" dirty="0" err="1" smtClean="0"/>
              <a:t>encaminhamento</a:t>
            </a:r>
            <a:r>
              <a:rPr lang="en-US" sz="1600" dirty="0" smtClean="0"/>
              <a:t> de </a:t>
            </a:r>
            <a:r>
              <a:rPr lang="en-US" sz="1600" dirty="0" err="1" smtClean="0"/>
              <a:t>comentários</a:t>
            </a:r>
            <a:endParaRPr lang="en-US" sz="1600" dirty="0" smtClean="0"/>
          </a:p>
          <a:p>
            <a:pPr marL="688975" lvl="1" indent="-231775">
              <a:spcAft>
                <a:spcPts val="600"/>
              </a:spcAft>
              <a:buFont typeface="Arial" charset="0"/>
              <a:buChar char="•"/>
            </a:pPr>
            <a:r>
              <a:rPr lang="en-US" sz="1600" dirty="0" smtClean="0"/>
              <a:t>MSB MCX </a:t>
            </a:r>
            <a:r>
              <a:rPr lang="en-US" sz="1600" dirty="0" err="1" smtClean="0"/>
              <a:t>fornece</a:t>
            </a:r>
            <a:r>
              <a:rPr lang="en-US" sz="1600" dirty="0" smtClean="0"/>
              <a:t> </a:t>
            </a:r>
            <a:r>
              <a:rPr lang="en-US" sz="1600" dirty="0" err="1" smtClean="0"/>
              <a:t>supervisão</a:t>
            </a:r>
            <a:r>
              <a:rPr lang="en-US" sz="1600" dirty="0" smtClean="0"/>
              <a:t> </a:t>
            </a:r>
            <a:r>
              <a:rPr lang="en-US" sz="1600" dirty="0" err="1" smtClean="0"/>
              <a:t>através</a:t>
            </a:r>
            <a:r>
              <a:rPr lang="en-US" sz="1600" dirty="0" smtClean="0"/>
              <a:t> </a:t>
            </a:r>
            <a:r>
              <a:rPr lang="en-US" sz="1600" dirty="0" err="1" smtClean="0"/>
              <a:t>da</a:t>
            </a:r>
            <a:r>
              <a:rPr lang="en-US" sz="1600" dirty="0" smtClean="0"/>
              <a:t> </a:t>
            </a:r>
            <a:r>
              <a:rPr lang="en-US" sz="1600" dirty="0" err="1" smtClean="0"/>
              <a:t>participação</a:t>
            </a:r>
            <a:r>
              <a:rPr lang="en-US" sz="1600" dirty="0" smtClean="0"/>
              <a:t> </a:t>
            </a:r>
            <a:r>
              <a:rPr lang="en-US" sz="1600" dirty="0" err="1" smtClean="0"/>
              <a:t>em</a:t>
            </a:r>
            <a:r>
              <a:rPr lang="en-US" sz="1600" dirty="0" smtClean="0"/>
              <a:t> </a:t>
            </a:r>
            <a:r>
              <a:rPr lang="en-US" sz="1600" dirty="0" err="1" smtClean="0"/>
              <a:t>equipes</a:t>
            </a:r>
            <a:r>
              <a:rPr lang="en-US" sz="1600" dirty="0" smtClean="0"/>
              <a:t> </a:t>
            </a:r>
            <a:r>
              <a:rPr lang="en-US" sz="1600" dirty="0" err="1" smtClean="0"/>
              <a:t>verticais</a:t>
            </a:r>
            <a:r>
              <a:rPr lang="en-US" sz="1600" dirty="0" smtClean="0"/>
              <a:t>, </a:t>
            </a:r>
            <a:r>
              <a:rPr lang="en-US" sz="1600" dirty="0" err="1" smtClean="0"/>
              <a:t>oferece</a:t>
            </a:r>
            <a:r>
              <a:rPr lang="en-US" sz="1600" dirty="0" smtClean="0"/>
              <a:t> </a:t>
            </a:r>
            <a:r>
              <a:rPr lang="en-US" sz="1600" dirty="0" err="1" smtClean="0"/>
              <a:t>assistência</a:t>
            </a:r>
            <a:r>
              <a:rPr lang="en-US" sz="1600" dirty="0" smtClean="0"/>
              <a:t> </a:t>
            </a:r>
            <a:r>
              <a:rPr lang="en-US" sz="1600" dirty="0" err="1" smtClean="0"/>
              <a:t>técnica</a:t>
            </a:r>
            <a:r>
              <a:rPr lang="en-US" sz="1600" dirty="0" smtClean="0"/>
              <a:t> </a:t>
            </a:r>
            <a:r>
              <a:rPr lang="en-US" sz="1600" dirty="0" err="1" smtClean="0"/>
              <a:t>por</a:t>
            </a:r>
            <a:r>
              <a:rPr lang="en-US" sz="1600" dirty="0" smtClean="0"/>
              <a:t> </a:t>
            </a:r>
            <a:r>
              <a:rPr lang="en-US" sz="1600" dirty="0" err="1" smtClean="0"/>
              <a:t>meio</a:t>
            </a:r>
            <a:r>
              <a:rPr lang="en-US" sz="1600" dirty="0" smtClean="0"/>
              <a:t> de PED </a:t>
            </a:r>
            <a:r>
              <a:rPr lang="en-US" sz="1600" dirty="0" err="1" smtClean="0"/>
              <a:t>e</a:t>
            </a:r>
            <a:r>
              <a:rPr lang="en-US" sz="1600" dirty="0" smtClean="0"/>
              <a:t> </a:t>
            </a:r>
            <a:r>
              <a:rPr lang="en-US" sz="1600" dirty="0" err="1" smtClean="0"/>
              <a:t>Construção</a:t>
            </a:r>
            <a:r>
              <a:rPr lang="en-US" sz="1600" dirty="0" smtClean="0"/>
              <a:t>, </a:t>
            </a:r>
            <a:r>
              <a:rPr lang="en-US" sz="1600" dirty="0" err="1" smtClean="0"/>
              <a:t>e</a:t>
            </a:r>
            <a:r>
              <a:rPr lang="en-US" sz="1600" dirty="0" smtClean="0"/>
              <a:t> </a:t>
            </a:r>
            <a:r>
              <a:rPr lang="en-US" sz="1600" dirty="0" err="1" smtClean="0"/>
              <a:t>estabelece</a:t>
            </a:r>
            <a:r>
              <a:rPr lang="en-US" sz="1600" dirty="0" smtClean="0"/>
              <a:t> </a:t>
            </a:r>
            <a:r>
              <a:rPr lang="en-US" sz="1600" dirty="0" err="1" smtClean="0"/>
              <a:t>e</a:t>
            </a:r>
            <a:r>
              <a:rPr lang="en-US" sz="1600" dirty="0" smtClean="0"/>
              <a:t> </a:t>
            </a:r>
            <a:r>
              <a:rPr lang="en-US" sz="1600" dirty="0" err="1" smtClean="0"/>
              <a:t>executa</a:t>
            </a:r>
            <a:r>
              <a:rPr lang="en-US" sz="1600" dirty="0" smtClean="0"/>
              <a:t> ATR </a:t>
            </a:r>
            <a:r>
              <a:rPr lang="en-US" sz="1600" dirty="0" err="1" smtClean="0"/>
              <a:t>em</a:t>
            </a:r>
            <a:r>
              <a:rPr lang="en-US" sz="1600" dirty="0" smtClean="0"/>
              <a:t> </a:t>
            </a:r>
            <a:r>
              <a:rPr lang="en-US" sz="1600" dirty="0" err="1" smtClean="0"/>
              <a:t>coordenação</a:t>
            </a:r>
            <a:r>
              <a:rPr lang="en-US" sz="1600" dirty="0" smtClean="0"/>
              <a:t> com RMO </a:t>
            </a:r>
            <a:r>
              <a:rPr lang="en-US" sz="1600" dirty="0" err="1" smtClean="0"/>
              <a:t>e</a:t>
            </a:r>
            <a:r>
              <a:rPr lang="en-US" sz="1600" dirty="0" smtClean="0"/>
              <a:t> PCX</a:t>
            </a:r>
          </a:p>
          <a:p>
            <a:pPr marL="688975" lvl="1" indent="-231775">
              <a:spcAft>
                <a:spcPts val="600"/>
              </a:spcAft>
              <a:buFont typeface="Arial" charset="0"/>
              <a:buChar char="•"/>
            </a:pPr>
            <a:r>
              <a:rPr lang="en-US" sz="1600" dirty="0" smtClean="0"/>
              <a:t>DSPC </a:t>
            </a:r>
            <a:r>
              <a:rPr lang="en-US" sz="1600" dirty="0" err="1" smtClean="0"/>
              <a:t>garante</a:t>
            </a:r>
            <a:r>
              <a:rPr lang="en-US" sz="1600" dirty="0" smtClean="0"/>
              <a:t> </a:t>
            </a:r>
            <a:r>
              <a:rPr lang="en-US" sz="1600" dirty="0" err="1" smtClean="0"/>
              <a:t>que</a:t>
            </a:r>
            <a:r>
              <a:rPr lang="en-US" sz="1600" dirty="0" smtClean="0"/>
              <a:t> </a:t>
            </a:r>
            <a:r>
              <a:rPr lang="en-US" sz="1600" dirty="0" err="1" smtClean="0"/>
              <a:t>apropriados</a:t>
            </a:r>
            <a:r>
              <a:rPr lang="en-US" sz="1600" dirty="0" smtClean="0"/>
              <a:t> </a:t>
            </a:r>
            <a:r>
              <a:rPr lang="en-US" sz="1600" dirty="0"/>
              <a:t>d</a:t>
            </a:r>
            <a:r>
              <a:rPr lang="en-US" sz="1600" dirty="0" smtClean="0"/>
              <a:t>a </a:t>
            </a:r>
            <a:r>
              <a:rPr lang="en-US" sz="1600" dirty="0" err="1" smtClean="0"/>
              <a:t>equipe</a:t>
            </a:r>
            <a:r>
              <a:rPr lang="en-US" sz="1600" dirty="0" smtClean="0"/>
              <a:t> de PDT e </a:t>
            </a:r>
            <a:r>
              <a:rPr lang="en-US" sz="1600" dirty="0" err="1" smtClean="0"/>
              <a:t>engenheiro-chefe</a:t>
            </a:r>
            <a:r>
              <a:rPr lang="en-US" sz="1600" dirty="0" smtClean="0"/>
              <a:t> </a:t>
            </a:r>
            <a:r>
              <a:rPr lang="en-US" sz="1600" dirty="0" err="1" smtClean="0"/>
              <a:t>sejam</a:t>
            </a:r>
            <a:r>
              <a:rPr lang="en-US" sz="1600" dirty="0" smtClean="0"/>
              <a:t> </a:t>
            </a:r>
            <a:r>
              <a:rPr lang="en-US" sz="1600" dirty="0" err="1" smtClean="0"/>
              <a:t>designados</a:t>
            </a:r>
            <a:r>
              <a:rPr lang="en-US" sz="1600" dirty="0" smtClean="0"/>
              <a:t> </a:t>
            </a:r>
            <a:r>
              <a:rPr lang="en-US" sz="1600" dirty="0" err="1" smtClean="0"/>
              <a:t>ao</a:t>
            </a:r>
            <a:r>
              <a:rPr lang="en-US" sz="1600" dirty="0" smtClean="0"/>
              <a:t> </a:t>
            </a:r>
            <a:r>
              <a:rPr lang="en-US" sz="1600" dirty="0" err="1" smtClean="0"/>
              <a:t>projeto</a:t>
            </a:r>
            <a:r>
              <a:rPr lang="en-US" sz="1600" dirty="0" smtClean="0"/>
              <a:t>, e </a:t>
            </a:r>
            <a:r>
              <a:rPr lang="en-US" sz="1600" dirty="0" err="1" smtClean="0"/>
              <a:t>prepara</a:t>
            </a:r>
            <a:r>
              <a:rPr lang="en-US" sz="1600" dirty="0" smtClean="0"/>
              <a:t> o </a:t>
            </a:r>
            <a:r>
              <a:rPr lang="en-US" sz="1600" dirty="0" err="1" smtClean="0"/>
              <a:t>Relatório</a:t>
            </a:r>
            <a:r>
              <a:rPr lang="en-US" sz="1600" dirty="0" smtClean="0"/>
              <a:t> MSB</a:t>
            </a:r>
            <a:endParaRPr lang="en-US" sz="1600" dirty="0"/>
          </a:p>
        </p:txBody>
      </p:sp>
      <p:sp>
        <p:nvSpPr>
          <p:cNvPr id="9" name="Rectangular Callout 8"/>
          <p:cNvSpPr/>
          <p:nvPr/>
        </p:nvSpPr>
        <p:spPr>
          <a:xfrm>
            <a:off x="4800600" y="762000"/>
            <a:ext cx="3810000" cy="914400"/>
          </a:xfrm>
          <a:prstGeom prst="wedgeRectCallout">
            <a:avLst>
              <a:gd name="adj1" fmla="val -122622"/>
              <a:gd name="adj2" fmla="val -438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4191000" y="838200"/>
            <a:ext cx="426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err="1" smtClean="0"/>
              <a:t>Início</a:t>
            </a:r>
            <a:r>
              <a:rPr lang="en-US" sz="2400" dirty="0" smtClean="0"/>
              <a:t> MSBS (cont.) </a:t>
            </a:r>
            <a:endParaRPr lang="en-US" sz="240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876800" y="152400"/>
            <a:ext cx="3810000" cy="381000"/>
          </a:xfrm>
        </p:spPr>
        <p:txBody>
          <a:bodyPr/>
          <a:lstStyle/>
          <a:p>
            <a:pPr algn="l"/>
            <a:r>
              <a:rPr lang="pt-BR" sz="1600" noProof="0" smtClean="0"/>
              <a:t>Atualizações do ER 1110-2-1156 </a:t>
            </a:r>
            <a:br>
              <a:rPr lang="pt-BR" sz="1600" noProof="0" smtClean="0"/>
            </a:br>
            <a:r>
              <a:rPr lang="pt-BR" sz="1600" noProof="0" smtClean="0"/>
              <a:t>Estudos de Modificação de Segurança de Barragens Updates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600" y="77000"/>
            <a:ext cx="4572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TextBox 7"/>
          <p:cNvSpPr txBox="1">
            <a:spLocks noChangeArrowheads="1"/>
          </p:cNvSpPr>
          <p:nvPr/>
        </p:nvSpPr>
        <p:spPr bwMode="auto">
          <a:xfrm>
            <a:off x="4876800" y="1816417"/>
            <a:ext cx="42672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>
              <a:spcAft>
                <a:spcPts val="600"/>
              </a:spcAft>
              <a:buFont typeface="Arial" charset="0"/>
              <a:buChar char="•"/>
            </a:pPr>
            <a:r>
              <a:rPr lang="en-US" sz="1600" dirty="0" smtClean="0"/>
              <a:t>Distrito PDT </a:t>
            </a:r>
            <a:r>
              <a:rPr lang="en-US" sz="1600" dirty="0" err="1" smtClean="0"/>
              <a:t>organiza</a:t>
            </a:r>
            <a:r>
              <a:rPr lang="en-US" sz="1600" dirty="0" smtClean="0"/>
              <a:t> </a:t>
            </a:r>
            <a:r>
              <a:rPr lang="en-US" sz="1600" dirty="0" err="1" smtClean="0"/>
              <a:t>Reunião</a:t>
            </a:r>
            <a:r>
              <a:rPr lang="en-US" sz="1600" dirty="0" smtClean="0"/>
              <a:t> </a:t>
            </a:r>
            <a:r>
              <a:rPr lang="en-US" sz="1600" dirty="0" err="1" smtClean="0"/>
              <a:t>Inicial</a:t>
            </a:r>
            <a:r>
              <a:rPr lang="en-US" sz="1600" dirty="0" smtClean="0"/>
              <a:t> com a </a:t>
            </a:r>
            <a:r>
              <a:rPr lang="en-US" sz="1600" dirty="0" err="1" smtClean="0"/>
              <a:t>Equipe</a:t>
            </a:r>
            <a:r>
              <a:rPr lang="en-US" sz="1600" dirty="0" smtClean="0"/>
              <a:t> Vertical:</a:t>
            </a:r>
          </a:p>
          <a:p>
            <a:pPr marL="231775" indent="-231775">
              <a:spcAft>
                <a:spcPts val="600"/>
              </a:spcAft>
              <a:buFont typeface="Arial" charset="0"/>
              <a:buChar char="•"/>
            </a:pPr>
            <a:r>
              <a:rPr lang="en-US" sz="1600" dirty="0" smtClean="0"/>
              <a:t>Regional DSPC, MCX, MSC, RMC, HQ, </a:t>
            </a:r>
            <a:r>
              <a:rPr lang="en-US" sz="1600" dirty="0" err="1" smtClean="0"/>
              <a:t>outros</a:t>
            </a:r>
            <a:r>
              <a:rPr lang="en-US" sz="1600" dirty="0" smtClean="0"/>
              <a:t> ...</a:t>
            </a:r>
          </a:p>
          <a:p>
            <a:pPr marL="231775" indent="-231775">
              <a:spcAft>
                <a:spcPts val="600"/>
              </a:spcAft>
              <a:buFont typeface="Arial" charset="0"/>
              <a:buChar char="•"/>
            </a:pPr>
            <a:r>
              <a:rPr lang="en-US" sz="1600" dirty="0" err="1" smtClean="0"/>
              <a:t>Objetivo</a:t>
            </a:r>
            <a:r>
              <a:rPr lang="en-US" sz="1600" dirty="0" smtClean="0"/>
              <a:t> da </a:t>
            </a:r>
            <a:r>
              <a:rPr lang="en-US" sz="1600" dirty="0" err="1" smtClean="0"/>
              <a:t>Reunião</a:t>
            </a:r>
            <a:r>
              <a:rPr lang="en-US" sz="1600" dirty="0" smtClean="0"/>
              <a:t> </a:t>
            </a:r>
            <a:r>
              <a:rPr lang="en-US" sz="1600" dirty="0" err="1" smtClean="0"/>
              <a:t>Inicial</a:t>
            </a:r>
            <a:r>
              <a:rPr lang="en-US" sz="1600" dirty="0" smtClean="0"/>
              <a:t>:</a:t>
            </a:r>
          </a:p>
          <a:p>
            <a:pPr marL="231775" indent="-231775">
              <a:spcAft>
                <a:spcPts val="600"/>
              </a:spcAft>
              <a:buFont typeface="Arial" charset="0"/>
              <a:buChar char="•"/>
            </a:pPr>
            <a:r>
              <a:rPr lang="en-US" sz="1600" dirty="0" err="1" smtClean="0"/>
              <a:t>Discutir</a:t>
            </a:r>
            <a:r>
              <a:rPr lang="en-US" sz="1600" dirty="0" smtClean="0"/>
              <a:t> </a:t>
            </a:r>
            <a:r>
              <a:rPr lang="en-US" sz="1600" dirty="0" err="1" smtClean="0"/>
              <a:t>propostas</a:t>
            </a:r>
            <a:r>
              <a:rPr lang="en-US" sz="1600" dirty="0" smtClean="0"/>
              <a:t>  de PMP antes da </a:t>
            </a:r>
            <a:r>
              <a:rPr lang="en-US" sz="1600" dirty="0" err="1" smtClean="0"/>
              <a:t>aprovação</a:t>
            </a:r>
            <a:r>
              <a:rPr lang="en-US" sz="1600" dirty="0" smtClean="0"/>
              <a:t> </a:t>
            </a:r>
            <a:r>
              <a:rPr lang="en-US" sz="1600" dirty="0" err="1" smtClean="0"/>
              <a:t>pelo</a:t>
            </a:r>
            <a:r>
              <a:rPr lang="en-US" sz="1600" dirty="0" smtClean="0"/>
              <a:t> DSO (</a:t>
            </a:r>
            <a:r>
              <a:rPr lang="en-US" sz="1600" dirty="0" err="1" smtClean="0"/>
              <a:t>inclui</a:t>
            </a:r>
            <a:r>
              <a:rPr lang="en-US" sz="1600" dirty="0" smtClean="0"/>
              <a:t> DSPM e RIT) e </a:t>
            </a:r>
            <a:r>
              <a:rPr lang="en-US" sz="1600" dirty="0" err="1" smtClean="0"/>
              <a:t>atua</a:t>
            </a:r>
            <a:r>
              <a:rPr lang="en-US" sz="1600" dirty="0" smtClean="0"/>
              <a:t> </a:t>
            </a:r>
            <a:r>
              <a:rPr lang="en-US" sz="1600" dirty="0" err="1" smtClean="0"/>
              <a:t>como</a:t>
            </a:r>
            <a:r>
              <a:rPr lang="en-US" sz="1600" dirty="0" smtClean="0"/>
              <a:t> </a:t>
            </a:r>
            <a:r>
              <a:rPr lang="en-US" sz="1600" dirty="0" err="1" smtClean="0"/>
              <a:t>início</a:t>
            </a:r>
            <a:r>
              <a:rPr lang="en-US" sz="1600" dirty="0" smtClean="0"/>
              <a:t> </a:t>
            </a:r>
            <a:r>
              <a:rPr lang="en-US" sz="1600" dirty="0" err="1" smtClean="0"/>
              <a:t>oficial</a:t>
            </a:r>
            <a:r>
              <a:rPr lang="en-US" sz="1600" dirty="0" smtClean="0"/>
              <a:t> do </a:t>
            </a:r>
            <a:r>
              <a:rPr lang="en-US" sz="1600" dirty="0" err="1" smtClean="0"/>
              <a:t>Estudo</a:t>
            </a:r>
            <a:r>
              <a:rPr lang="en-US" sz="1600" dirty="0" smtClean="0"/>
              <a:t> de MSB.</a:t>
            </a:r>
          </a:p>
          <a:p>
            <a:pPr marL="231775" indent="-231775">
              <a:spcAft>
                <a:spcPts val="600"/>
              </a:spcAft>
              <a:buFont typeface="Arial" charset="0"/>
              <a:buChar char="•"/>
            </a:pPr>
            <a:r>
              <a:rPr lang="en-US" sz="1600" dirty="0" err="1" smtClean="0"/>
              <a:t>Comentários</a:t>
            </a:r>
            <a:r>
              <a:rPr lang="en-US" sz="1600" dirty="0" smtClean="0"/>
              <a:t> de </a:t>
            </a:r>
            <a:r>
              <a:rPr lang="en-US" sz="1600" dirty="0" err="1" smtClean="0"/>
              <a:t>revisão</a:t>
            </a:r>
            <a:r>
              <a:rPr lang="en-US" sz="1600" dirty="0" smtClean="0"/>
              <a:t> </a:t>
            </a:r>
            <a:r>
              <a:rPr lang="en-US" sz="1600" dirty="0" err="1" smtClean="0"/>
              <a:t>devem</a:t>
            </a:r>
            <a:r>
              <a:rPr lang="en-US" sz="1600" dirty="0" smtClean="0"/>
              <a:t> ser </a:t>
            </a:r>
            <a:r>
              <a:rPr lang="en-US" sz="1600" dirty="0" err="1" smtClean="0"/>
              <a:t>apresentados</a:t>
            </a:r>
            <a:r>
              <a:rPr lang="en-US" sz="1600" dirty="0" smtClean="0"/>
              <a:t> </a:t>
            </a:r>
            <a:r>
              <a:rPr lang="en-US" sz="1600" dirty="0" err="1" smtClean="0"/>
              <a:t>ao</a:t>
            </a:r>
            <a:r>
              <a:rPr lang="en-US" sz="1600" dirty="0" smtClean="0"/>
              <a:t> Distrito no </a:t>
            </a:r>
            <a:r>
              <a:rPr lang="en-US" sz="1600" dirty="0" err="1" smtClean="0"/>
              <a:t>prazo</a:t>
            </a:r>
            <a:r>
              <a:rPr lang="en-US" sz="1600" dirty="0" smtClean="0"/>
              <a:t> de 30 </a:t>
            </a:r>
            <a:r>
              <a:rPr lang="en-US" sz="1600" dirty="0" err="1" smtClean="0"/>
              <a:t>dias</a:t>
            </a:r>
            <a:r>
              <a:rPr lang="en-US" sz="1600" dirty="0" smtClean="0"/>
              <a:t> </a:t>
            </a:r>
            <a:r>
              <a:rPr lang="en-US" sz="1600" dirty="0" err="1" smtClean="0"/>
              <a:t>para</a:t>
            </a:r>
            <a:r>
              <a:rPr lang="en-US" sz="1600" dirty="0" smtClean="0"/>
              <a:t> </a:t>
            </a:r>
            <a:r>
              <a:rPr lang="en-US" sz="1600" dirty="0" err="1" smtClean="0"/>
              <a:t>que</a:t>
            </a:r>
            <a:r>
              <a:rPr lang="en-US" sz="1600" dirty="0" smtClean="0"/>
              <a:t> </a:t>
            </a:r>
            <a:r>
              <a:rPr lang="en-US" sz="1600" dirty="0" err="1" smtClean="0"/>
              <a:t>os</a:t>
            </a:r>
            <a:r>
              <a:rPr lang="en-US" sz="1600" dirty="0" smtClean="0"/>
              <a:t> </a:t>
            </a:r>
            <a:r>
              <a:rPr lang="en-US" sz="1600" dirty="0" err="1" smtClean="0"/>
              <a:t>oficiais</a:t>
            </a:r>
            <a:r>
              <a:rPr lang="en-US" sz="1600" dirty="0" smtClean="0"/>
              <a:t> </a:t>
            </a:r>
            <a:r>
              <a:rPr lang="en-US" sz="1600" dirty="0" err="1" smtClean="0"/>
              <a:t>distritais</a:t>
            </a:r>
            <a:r>
              <a:rPr lang="en-US" sz="1600" dirty="0" smtClean="0"/>
              <a:t> </a:t>
            </a:r>
            <a:r>
              <a:rPr lang="en-US" sz="1600" dirty="0" err="1" smtClean="0"/>
              <a:t>possam</a:t>
            </a:r>
            <a:r>
              <a:rPr lang="en-US" sz="1600" dirty="0" smtClean="0"/>
              <a:t> </a:t>
            </a:r>
            <a:r>
              <a:rPr lang="en-US" sz="1600" dirty="0" err="1" smtClean="0"/>
              <a:t>prosseguir</a:t>
            </a:r>
            <a:r>
              <a:rPr lang="en-US" sz="1600" dirty="0" smtClean="0"/>
              <a:t> com o </a:t>
            </a:r>
            <a:r>
              <a:rPr lang="en-US" sz="1600" dirty="0" err="1" smtClean="0"/>
              <a:t>plano</a:t>
            </a:r>
            <a:r>
              <a:rPr lang="en-US" sz="1600" dirty="0" smtClean="0"/>
              <a:t> </a:t>
            </a:r>
            <a:r>
              <a:rPr lang="en-US" sz="1600" dirty="0" err="1" smtClean="0"/>
              <a:t>apresentado</a:t>
            </a:r>
            <a:r>
              <a:rPr lang="en-US" sz="1600" dirty="0" smtClean="0"/>
              <a:t>.</a:t>
            </a:r>
          </a:p>
          <a:p>
            <a:pPr marL="231775" indent="-231775">
              <a:spcAft>
                <a:spcPts val="600"/>
              </a:spcAft>
              <a:buFont typeface="Arial" charset="0"/>
              <a:buChar char="•"/>
            </a:pPr>
            <a:r>
              <a:rPr lang="en-US" sz="1600" dirty="0" err="1" smtClean="0"/>
              <a:t>Envia</a:t>
            </a:r>
            <a:r>
              <a:rPr lang="en-US" sz="1600" dirty="0" smtClean="0"/>
              <a:t> </a:t>
            </a:r>
            <a:r>
              <a:rPr lang="en-US" sz="1600" dirty="0" err="1" smtClean="0"/>
              <a:t>o</a:t>
            </a:r>
            <a:r>
              <a:rPr lang="en-US" sz="1600" dirty="0" smtClean="0"/>
              <a:t> PMP </a:t>
            </a:r>
            <a:r>
              <a:rPr lang="en-US" sz="1600" dirty="0" err="1" smtClean="0"/>
              <a:t>aprovado</a:t>
            </a:r>
            <a:r>
              <a:rPr lang="en-US" sz="1600" dirty="0" smtClean="0"/>
              <a:t> </a:t>
            </a:r>
            <a:r>
              <a:rPr lang="en-US" sz="1600" dirty="0" err="1" smtClean="0"/>
              <a:t>para</a:t>
            </a:r>
            <a:r>
              <a:rPr lang="en-US" sz="1600" dirty="0" smtClean="0"/>
              <a:t> RADS.</a:t>
            </a:r>
            <a:endParaRPr lang="en-US" sz="1600" dirty="0"/>
          </a:p>
          <a:p>
            <a:pPr marL="231775" indent="-231775">
              <a:spcAft>
                <a:spcPts val="600"/>
              </a:spcAft>
              <a:buFont typeface="Arial" charset="0"/>
              <a:buChar char="•"/>
            </a:pPr>
            <a:endParaRPr lang="en-US" dirty="0"/>
          </a:p>
        </p:txBody>
      </p:sp>
      <p:sp>
        <p:nvSpPr>
          <p:cNvPr id="9" name="Rectangular Callout 8"/>
          <p:cNvSpPr/>
          <p:nvPr/>
        </p:nvSpPr>
        <p:spPr>
          <a:xfrm>
            <a:off x="4953000" y="762000"/>
            <a:ext cx="3810000" cy="914400"/>
          </a:xfrm>
          <a:prstGeom prst="wedgeRectCallout">
            <a:avLst>
              <a:gd name="adj1" fmla="val -128514"/>
              <a:gd name="adj2" fmla="val -124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4648200" y="863025"/>
            <a:ext cx="42672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 err="1" smtClean="0"/>
              <a:t>Reunião</a:t>
            </a:r>
            <a:r>
              <a:rPr lang="en-US" sz="3200" dirty="0" smtClean="0"/>
              <a:t> </a:t>
            </a:r>
            <a:r>
              <a:rPr lang="en-US" sz="3200" dirty="0" err="1" smtClean="0"/>
              <a:t>Inicial</a:t>
            </a:r>
            <a:endParaRPr lang="en-US" sz="32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152400"/>
            <a:ext cx="3810000" cy="381000"/>
          </a:xfrm>
        </p:spPr>
        <p:txBody>
          <a:bodyPr/>
          <a:lstStyle/>
          <a:p>
            <a:pPr algn="l"/>
            <a:r>
              <a:rPr lang="pt-BR" sz="1600" noProof="0" smtClean="0"/>
              <a:t>Atualizações do ER 1110-2-1156 </a:t>
            </a:r>
            <a:br>
              <a:rPr lang="pt-BR" sz="1600" noProof="0" smtClean="0"/>
            </a:br>
            <a:r>
              <a:rPr lang="pt-BR" sz="1600" noProof="0" smtClean="0"/>
              <a:t>Estudos de Modificação de Segurança de Barragens Updates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600" y="77000"/>
            <a:ext cx="4572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TextBox 7"/>
          <p:cNvSpPr txBox="1">
            <a:spLocks noChangeArrowheads="1"/>
          </p:cNvSpPr>
          <p:nvPr/>
        </p:nvSpPr>
        <p:spPr bwMode="auto">
          <a:xfrm>
            <a:off x="4724400" y="1828800"/>
            <a:ext cx="4267200" cy="420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>
              <a:spcAft>
                <a:spcPts val="600"/>
              </a:spcAft>
              <a:buFont typeface="Arial" charset="0"/>
              <a:buChar char="•"/>
            </a:pPr>
            <a:r>
              <a:rPr lang="en-US" dirty="0" smtClean="0"/>
              <a:t>RMC </a:t>
            </a:r>
            <a:r>
              <a:rPr lang="en-US" dirty="0" err="1" smtClean="0"/>
              <a:t>atribui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matriz</a:t>
            </a:r>
            <a:r>
              <a:rPr lang="en-US" dirty="0" smtClean="0"/>
              <a:t> de </a:t>
            </a:r>
            <a:r>
              <a:rPr lang="en-US" dirty="0" err="1" smtClean="0"/>
              <a:t>risco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realizar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nova </a:t>
            </a:r>
            <a:r>
              <a:rPr lang="en-US" dirty="0" err="1" smtClean="0"/>
              <a:t>avaliação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já</a:t>
            </a:r>
            <a:r>
              <a:rPr lang="en-US" dirty="0" smtClean="0"/>
              <a:t> </a:t>
            </a:r>
            <a:r>
              <a:rPr lang="en-US" dirty="0" err="1" smtClean="0"/>
              <a:t>existente</a:t>
            </a:r>
            <a:r>
              <a:rPr lang="en-US" dirty="0" smtClean="0"/>
              <a:t>.</a:t>
            </a:r>
          </a:p>
          <a:p>
            <a:pPr marL="231775" indent="-231775">
              <a:spcAft>
                <a:spcPts val="600"/>
              </a:spcAft>
              <a:buFont typeface="Arial" charset="0"/>
              <a:buChar char="•"/>
            </a:pPr>
            <a:r>
              <a:rPr lang="en-US" dirty="0" err="1" smtClean="0"/>
              <a:t>Abordagem</a:t>
            </a:r>
            <a:r>
              <a:rPr lang="en-US" dirty="0" smtClean="0"/>
              <a:t> de </a:t>
            </a:r>
            <a:r>
              <a:rPr lang="en-US" dirty="0" err="1" smtClean="0"/>
              <a:t>risco</a:t>
            </a:r>
            <a:r>
              <a:rPr lang="en-US" dirty="0" smtClean="0"/>
              <a:t> </a:t>
            </a:r>
            <a:r>
              <a:rPr lang="en-US" dirty="0" err="1" smtClean="0"/>
              <a:t>garante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todos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modos</a:t>
            </a:r>
            <a:r>
              <a:rPr lang="en-US" dirty="0" smtClean="0"/>
              <a:t> de </a:t>
            </a:r>
            <a:r>
              <a:rPr lang="en-US" dirty="0" err="1" smtClean="0"/>
              <a:t>falhas</a:t>
            </a:r>
            <a:r>
              <a:rPr lang="en-US" dirty="0" smtClean="0"/>
              <a:t> </a:t>
            </a:r>
            <a:r>
              <a:rPr lang="en-US" dirty="0" err="1" smtClean="0"/>
              <a:t>significativos</a:t>
            </a:r>
            <a:r>
              <a:rPr lang="en-US" dirty="0" smtClean="0"/>
              <a:t> </a:t>
            </a:r>
            <a:r>
              <a:rPr lang="en-US" dirty="0" err="1" smtClean="0"/>
              <a:t>foram</a:t>
            </a:r>
            <a:r>
              <a:rPr lang="en-US" dirty="0" smtClean="0"/>
              <a:t> </a:t>
            </a:r>
            <a:r>
              <a:rPr lang="en-US" dirty="0" err="1" smtClean="0"/>
              <a:t>devidamente</a:t>
            </a:r>
            <a:r>
              <a:rPr lang="en-US" dirty="0" smtClean="0"/>
              <a:t> </a:t>
            </a:r>
            <a:r>
              <a:rPr lang="en-US" dirty="0" err="1" smtClean="0"/>
              <a:t>avaliados</a:t>
            </a:r>
            <a:r>
              <a:rPr lang="en-US" dirty="0" smtClean="0"/>
              <a:t> </a:t>
            </a:r>
            <a:r>
              <a:rPr lang="en-US" dirty="0" err="1" smtClean="0"/>
              <a:t>durante</a:t>
            </a:r>
            <a:r>
              <a:rPr lang="en-US" dirty="0" smtClean="0"/>
              <a:t> o PFMA e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traduzidos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estudos</a:t>
            </a:r>
            <a:r>
              <a:rPr lang="en-US" dirty="0" smtClean="0"/>
              <a:t> de MSB.</a:t>
            </a:r>
          </a:p>
          <a:p>
            <a:pPr marL="231775" indent="-231775">
              <a:spcAft>
                <a:spcPts val="600"/>
              </a:spcAft>
              <a:buFont typeface="Arial" charset="0"/>
              <a:buChar char="•"/>
            </a:pPr>
            <a:r>
              <a:rPr lang="en-US" dirty="0" smtClean="0"/>
              <a:t>A </a:t>
            </a:r>
            <a:r>
              <a:rPr lang="en-US" dirty="0" err="1" smtClean="0"/>
              <a:t>abordagem</a:t>
            </a:r>
            <a:r>
              <a:rPr lang="en-US" dirty="0" smtClean="0"/>
              <a:t> de </a:t>
            </a:r>
            <a:r>
              <a:rPr lang="en-US" dirty="0" err="1" smtClean="0"/>
              <a:t>estimativas</a:t>
            </a:r>
            <a:r>
              <a:rPr lang="en-US" dirty="0" smtClean="0"/>
              <a:t> </a:t>
            </a:r>
            <a:r>
              <a:rPr lang="en-US" dirty="0" err="1" smtClean="0"/>
              <a:t>existentes</a:t>
            </a:r>
            <a:r>
              <a:rPr lang="en-US" dirty="0" smtClean="0"/>
              <a:t> e </a:t>
            </a:r>
            <a:r>
              <a:rPr lang="en-US" dirty="0" err="1" smtClean="0"/>
              <a:t>futuras</a:t>
            </a:r>
            <a:r>
              <a:rPr lang="en-US" dirty="0" smtClean="0"/>
              <a:t>, e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ações</a:t>
            </a:r>
            <a:r>
              <a:rPr lang="en-US" dirty="0" smtClean="0"/>
              <a:t> de </a:t>
            </a:r>
            <a:r>
              <a:rPr lang="en-US" dirty="0" err="1" smtClean="0"/>
              <a:t>redução</a:t>
            </a:r>
            <a:r>
              <a:rPr lang="en-US" dirty="0" smtClean="0"/>
              <a:t> de </a:t>
            </a:r>
            <a:r>
              <a:rPr lang="en-US" dirty="0" err="1" smtClean="0"/>
              <a:t>riscos</a:t>
            </a:r>
            <a:r>
              <a:rPr lang="en-US" dirty="0" smtClean="0"/>
              <a:t>.</a:t>
            </a:r>
          </a:p>
          <a:p>
            <a:pPr marL="231775" indent="-231775">
              <a:spcAft>
                <a:spcPts val="600"/>
              </a:spcAft>
              <a:buFont typeface="Arial" charset="0"/>
              <a:buChar char="•"/>
            </a:pP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abordagem</a:t>
            </a:r>
            <a:r>
              <a:rPr lang="en-US" dirty="0" smtClean="0"/>
              <a:t> </a:t>
            </a:r>
            <a:r>
              <a:rPr lang="en-US" dirty="0" err="1" smtClean="0"/>
              <a:t>avalia</a:t>
            </a:r>
            <a:r>
              <a:rPr lang="en-US" dirty="0" smtClean="0"/>
              <a:t> a </a:t>
            </a:r>
            <a:r>
              <a:rPr lang="en-US" dirty="0" err="1" smtClean="0"/>
              <a:t>eficácia</a:t>
            </a:r>
            <a:r>
              <a:rPr lang="en-US" dirty="0" smtClean="0"/>
              <a:t> de IRRM  e </a:t>
            </a:r>
            <a:r>
              <a:rPr lang="en-US" dirty="0" err="1" smtClean="0"/>
              <a:t>recomenda</a:t>
            </a:r>
            <a:r>
              <a:rPr lang="en-US" dirty="0" smtClean="0"/>
              <a:t> a </a:t>
            </a:r>
            <a:r>
              <a:rPr lang="en-US" dirty="0" err="1" smtClean="0"/>
              <a:t>revisão</a:t>
            </a:r>
            <a:r>
              <a:rPr lang="en-US" dirty="0" smtClean="0"/>
              <a:t> dos </a:t>
            </a:r>
            <a:r>
              <a:rPr lang="en-US" dirty="0" err="1" smtClean="0"/>
              <a:t>planos</a:t>
            </a:r>
            <a:r>
              <a:rPr lang="en-US" dirty="0" smtClean="0"/>
              <a:t>, se </a:t>
            </a:r>
            <a:r>
              <a:rPr lang="en-US" dirty="0" err="1" smtClean="0"/>
              <a:t>necessário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Rectangular Callout 8"/>
          <p:cNvSpPr/>
          <p:nvPr/>
        </p:nvSpPr>
        <p:spPr>
          <a:xfrm>
            <a:off x="4876800" y="838200"/>
            <a:ext cx="4114800" cy="914400"/>
          </a:xfrm>
          <a:prstGeom prst="wedgeRectCallout">
            <a:avLst>
              <a:gd name="adj1" fmla="val -97141"/>
              <a:gd name="adj2" fmla="val 358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4876800" y="769203"/>
            <a:ext cx="4114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/>
              <a:t>Estimar</a:t>
            </a:r>
            <a:r>
              <a:rPr lang="en-US" sz="2400" dirty="0" smtClean="0"/>
              <a:t> </a:t>
            </a:r>
            <a:r>
              <a:rPr lang="en-US" sz="2400" dirty="0" err="1" smtClean="0"/>
              <a:t>os</a:t>
            </a:r>
            <a:r>
              <a:rPr lang="en-US" sz="2400" dirty="0" smtClean="0"/>
              <a:t> </a:t>
            </a:r>
            <a:r>
              <a:rPr lang="en-US" sz="2400" dirty="0" err="1" smtClean="0"/>
              <a:t>Riscos</a:t>
            </a:r>
            <a:r>
              <a:rPr lang="en-US" sz="2400" dirty="0" smtClean="0"/>
              <a:t> </a:t>
            </a:r>
            <a:r>
              <a:rPr lang="en-US" sz="2400" dirty="0" err="1" smtClean="0"/>
              <a:t>existentes</a:t>
            </a:r>
            <a:r>
              <a:rPr lang="en-US" sz="2400" dirty="0" smtClean="0"/>
              <a:t> </a:t>
            </a:r>
            <a:r>
              <a:rPr lang="en-US" sz="2400" dirty="0" err="1" smtClean="0"/>
              <a:t>e</a:t>
            </a:r>
            <a:r>
              <a:rPr lang="en-US" sz="2400" dirty="0" smtClean="0"/>
              <a:t> </a:t>
            </a:r>
            <a:r>
              <a:rPr lang="en-US" sz="2400" dirty="0" err="1" smtClean="0"/>
              <a:t>futuros</a:t>
            </a:r>
            <a:r>
              <a:rPr lang="en-US" sz="2400" dirty="0" smtClean="0"/>
              <a:t> com </a:t>
            </a:r>
            <a:r>
              <a:rPr lang="en-US" sz="2400" dirty="0" err="1" smtClean="0"/>
              <a:t>ou</a:t>
            </a:r>
            <a:r>
              <a:rPr lang="en-US" sz="2400" dirty="0" smtClean="0"/>
              <a:t> </a:t>
            </a:r>
            <a:r>
              <a:rPr lang="en-US" sz="2400" dirty="0" err="1" smtClean="0"/>
              <a:t>sem</a:t>
            </a:r>
            <a:r>
              <a:rPr lang="en-US" sz="2400" dirty="0" smtClean="0"/>
              <a:t> </a:t>
            </a:r>
            <a:r>
              <a:rPr lang="en-US" sz="2400" dirty="0" err="1" smtClean="0"/>
              <a:t>ação</a:t>
            </a:r>
            <a:endParaRPr lang="en-US" sz="24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876800" y="152400"/>
            <a:ext cx="3810000" cy="381000"/>
          </a:xfrm>
        </p:spPr>
        <p:txBody>
          <a:bodyPr/>
          <a:lstStyle/>
          <a:p>
            <a:pPr algn="l"/>
            <a:r>
              <a:rPr lang="pt-BR" sz="1600" noProof="0" smtClean="0"/>
              <a:t>Atualizações do ER 1110-2-1156 </a:t>
            </a:r>
            <a:br>
              <a:rPr lang="pt-BR" sz="1600" noProof="0" smtClean="0"/>
            </a:br>
            <a:r>
              <a:rPr lang="pt-BR" sz="1600" noProof="0" smtClean="0"/>
              <a:t>Estudos de Modificação de Segurança de Barragens Updates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Master">
  <a:themeElements>
    <a:clrScheme name="Titl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de Master">
  <a:themeElements>
    <a:clrScheme name="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8201</TotalTime>
  <Words>1802</Words>
  <Application>Microsoft Macintosh PowerPoint</Application>
  <PresentationFormat>Apresentação na tela (4:3)</PresentationFormat>
  <Paragraphs>146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29</vt:i4>
      </vt:variant>
    </vt:vector>
  </HeadingPairs>
  <TitlesOfParts>
    <vt:vector size="31" baseType="lpstr">
      <vt:lpstr>Title Master</vt:lpstr>
      <vt:lpstr>Slide Master</vt:lpstr>
      <vt:lpstr>Estudos de Modificação de Segurança de Barragens</vt:lpstr>
      <vt:lpstr>ER 1110-2-1156 Atualizações do Capítulo 9  Estudos de Modificação  de Segurança de Barragens</vt:lpstr>
      <vt:lpstr>ER 1110-2-1156 Atualizações do Capítulo 9  Estudos de Modificação de Segurança de Barragens</vt:lpstr>
      <vt:lpstr>ER 1110-2-1156 Atualizações do Capítulo 9  Estudos de Modificação de Segurança de Barragens  </vt:lpstr>
      <vt:lpstr>Slide 5</vt:lpstr>
      <vt:lpstr>Atualizações do ER 1110-2-1156  Estudos de Modificação de Segurança de Barragens Updates</vt:lpstr>
      <vt:lpstr>Atualizações do ER 1110-2-1156  Estudos de Modificação de Segurança de Barragens Updates</vt:lpstr>
      <vt:lpstr>Atualizações do ER 1110-2-1156  Estudos de Modificação de Segurança de Barragens Updates</vt:lpstr>
      <vt:lpstr>Atualizações do ER 1110-2-1156  Estudos de Modificação de Segurança de Barragens Updates</vt:lpstr>
      <vt:lpstr>Atualizações do ER 1110-2-1156  Estudos de Modificação de Segurança de Barragens Updates</vt:lpstr>
      <vt:lpstr>Atualizações do ER 1110-2-1156  Estudos de Modificação de Segurança de Barragens Updates</vt:lpstr>
      <vt:lpstr>Atualizações do ER 1110-2-1156  Estudos de Modificação de Segurança de Barragens Updates</vt:lpstr>
      <vt:lpstr>Atualizações do ER 1110-2-1156  Estudos de Modificação de Segurança de Barragens Updates</vt:lpstr>
      <vt:lpstr>Atualizações do ER 1110-2-1156  Estudos de Modificação de Segurança de Barragens Updates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US Army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b6imemb6</dc:creator>
  <cp:lastModifiedBy>micro-022</cp:lastModifiedBy>
  <cp:revision>212</cp:revision>
  <dcterms:created xsi:type="dcterms:W3CDTF">2013-05-23T00:03:01Z</dcterms:created>
  <dcterms:modified xsi:type="dcterms:W3CDTF">2013-05-23T13:43:10Z</dcterms:modified>
</cp:coreProperties>
</file>